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3" r:id="rId5"/>
    <p:sldId id="291" r:id="rId6"/>
    <p:sldId id="297" r:id="rId7"/>
    <p:sldId id="270" r:id="rId8"/>
    <p:sldId id="272" r:id="rId9"/>
    <p:sldId id="294" r:id="rId10"/>
    <p:sldId id="292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9" r:id="rId23"/>
    <p:sldId id="296" r:id="rId24"/>
    <p:sldId id="283" r:id="rId25"/>
    <p:sldId id="284" r:id="rId26"/>
    <p:sldId id="285" r:id="rId27"/>
    <p:sldId id="286" r:id="rId28"/>
    <p:sldId id="287" r:id="rId29"/>
  </p:sldIdLst>
  <p:sldSz cx="18288000" cy="10287000"/>
  <p:notesSz cx="6819900" cy="99187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3BF0F-D2BC-4CF4-B0AF-139D6E21807A}" type="datetimeFigureOut">
              <a:rPr lang="pt-BR" smtClean="0"/>
              <a:t>13/04/2023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913B-EAFA-4323-A6D5-726CEA372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68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913B-EAFA-4323-A6D5-726CEA3729C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42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913B-EAFA-4323-A6D5-726CEA3729C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51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rgbClr val="17161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17161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rgbClr val="17161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rgbClr val="17161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22618" y="568017"/>
            <a:ext cx="11842762" cy="10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1" i="0">
                <a:solidFill>
                  <a:srgbClr val="17161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1478" y="2424889"/>
            <a:ext cx="15045043" cy="7008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17161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0"/>
            <a:ext cx="18287999" cy="10286999"/>
            <a:chOff x="0" y="0"/>
            <a:chExt cx="18287999" cy="10286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651488"/>
              <a:ext cx="15239999" cy="3401060"/>
            </a:xfrm>
            <a:custGeom>
              <a:avLst/>
              <a:gdLst/>
              <a:ahLst/>
              <a:cxnLst/>
              <a:rect l="l" t="t" r="r" b="b"/>
              <a:pathLst>
                <a:path w="14970125" h="3401059">
                  <a:moveTo>
                    <a:pt x="0" y="3400647"/>
                  </a:moveTo>
                  <a:lnTo>
                    <a:pt x="0" y="0"/>
                  </a:lnTo>
                  <a:lnTo>
                    <a:pt x="14970022" y="0"/>
                  </a:lnTo>
                  <a:lnTo>
                    <a:pt x="14970022" y="3400647"/>
                  </a:lnTo>
                  <a:lnTo>
                    <a:pt x="0" y="3400647"/>
                  </a:lnTo>
                  <a:close/>
                </a:path>
              </a:pathLst>
            </a:custGeom>
            <a:solidFill>
              <a:srgbClr val="FFFFFF">
                <a:alpha val="537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2000" y="6896100"/>
            <a:ext cx="16306798" cy="1841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16100"/>
              </a:lnSpc>
              <a:spcBef>
                <a:spcPts val="95"/>
              </a:spcBef>
            </a:pPr>
            <a:r>
              <a:rPr lang="pt-BR" sz="5400" b="1" dirty="0">
                <a:latin typeface="Tahoma"/>
                <a:cs typeface="Tahoma"/>
              </a:rPr>
              <a:t>PROJETO DO </a:t>
            </a:r>
            <a:r>
              <a:rPr sz="5400" b="1" dirty="0">
                <a:latin typeface="Tahoma"/>
                <a:cs typeface="Tahoma"/>
              </a:rPr>
              <a:t>COMPLEXO </a:t>
            </a:r>
            <a:r>
              <a:rPr lang="pt-BR" sz="5400" b="1" dirty="0">
                <a:latin typeface="Tahoma"/>
                <a:cs typeface="Tahoma"/>
              </a:rPr>
              <a:t>HISTÓRICO, </a:t>
            </a:r>
            <a:r>
              <a:rPr sz="5400" b="1" dirty="0">
                <a:latin typeface="Tahoma"/>
                <a:cs typeface="Tahoma"/>
              </a:rPr>
              <a:t>CULTURAL</a:t>
            </a:r>
            <a:r>
              <a:rPr lang="pt-BR" sz="5400" b="1" dirty="0">
                <a:latin typeface="Tahoma"/>
                <a:cs typeface="Tahoma"/>
              </a:rPr>
              <a:t> </a:t>
            </a:r>
            <a:r>
              <a:rPr sz="5400" b="1" dirty="0">
                <a:latin typeface="Tahoma"/>
                <a:cs typeface="Tahoma"/>
              </a:rPr>
              <a:t>E TURÍSTICO MAESA</a:t>
            </a:r>
            <a:endParaRPr sz="54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000" y="9217719"/>
            <a:ext cx="1324639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3885" algn="l"/>
                <a:tab pos="2717165" algn="l"/>
                <a:tab pos="3764915" algn="l"/>
                <a:tab pos="4147185" algn="l"/>
                <a:tab pos="7167245" algn="l"/>
                <a:tab pos="9926955" algn="l"/>
              </a:tabLst>
            </a:pPr>
            <a:r>
              <a:rPr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CAXIA</a:t>
            </a:r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</a:t>
            </a:r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ABRIL</a:t>
            </a:r>
            <a:r>
              <a:rPr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/2023</a:t>
            </a:r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59" y="-1"/>
            <a:ext cx="18417669" cy="742950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34214" y="8102600"/>
            <a:ext cx="14515385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5500" spc="-130" dirty="0">
                <a:solidFill>
                  <a:srgbClr val="000000"/>
                </a:solidFill>
              </a:rPr>
              <a:t>USOS OBRIGATÓRIOS DO COMPLEXO</a:t>
            </a:r>
            <a:endParaRPr sz="5500" dirty="0"/>
          </a:p>
        </p:txBody>
      </p:sp>
      <p:pic>
        <p:nvPicPr>
          <p:cNvPr id="6" name="Google Shape;79;p14">
            <a:extLst>
              <a:ext uri="{FF2B5EF4-FFF2-40B4-BE49-F238E27FC236}">
                <a16:creationId xmlns="" xmlns:a16="http://schemas.microsoft.com/office/drawing/2014/main" id="{30DE353F-28F1-4978-B19C-FBBB29A051E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00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71818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34215" y="8102600"/>
            <a:ext cx="13117194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130" dirty="0">
                <a:solidFill>
                  <a:srgbClr val="000000"/>
                </a:solidFill>
              </a:rPr>
              <a:t>PROPOSTA</a:t>
            </a:r>
            <a:r>
              <a:rPr sz="5500" spc="-409" dirty="0">
                <a:solidFill>
                  <a:srgbClr val="000000"/>
                </a:solidFill>
              </a:rPr>
              <a:t> </a:t>
            </a:r>
            <a:r>
              <a:rPr sz="5500" spc="-55" dirty="0">
                <a:solidFill>
                  <a:srgbClr val="000000"/>
                </a:solidFill>
              </a:rPr>
              <a:t>DE</a:t>
            </a:r>
            <a:r>
              <a:rPr sz="5500" spc="-409" dirty="0">
                <a:solidFill>
                  <a:srgbClr val="000000"/>
                </a:solidFill>
              </a:rPr>
              <a:t> </a:t>
            </a:r>
            <a:r>
              <a:rPr sz="5500" spc="15" dirty="0">
                <a:solidFill>
                  <a:srgbClr val="000000"/>
                </a:solidFill>
              </a:rPr>
              <a:t>OCUPAÇÃO</a:t>
            </a:r>
            <a:endParaRPr sz="5500" dirty="0"/>
          </a:p>
        </p:txBody>
      </p:sp>
      <p:pic>
        <p:nvPicPr>
          <p:cNvPr id="6" name="Google Shape;79;p14">
            <a:extLst>
              <a:ext uri="{FF2B5EF4-FFF2-40B4-BE49-F238E27FC236}">
                <a16:creationId xmlns="" xmlns:a16="http://schemas.microsoft.com/office/drawing/2014/main" id="{30DE353F-28F1-4978-B19C-FBBB29A051E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1281" y="4151851"/>
            <a:ext cx="3480435" cy="3881120"/>
          </a:xfrm>
          <a:custGeom>
            <a:avLst/>
            <a:gdLst/>
            <a:ahLst/>
            <a:cxnLst/>
            <a:rect l="l" t="t" r="r" b="b"/>
            <a:pathLst>
              <a:path w="3480435" h="3881120">
                <a:moveTo>
                  <a:pt x="3356999" y="3881123"/>
                </a:moveTo>
                <a:lnTo>
                  <a:pt x="122831" y="3881123"/>
                </a:lnTo>
                <a:lnTo>
                  <a:pt x="75085" y="3871448"/>
                </a:lnTo>
                <a:lnTo>
                  <a:pt x="36034" y="3845088"/>
                </a:lnTo>
                <a:lnTo>
                  <a:pt x="9674" y="3806038"/>
                </a:lnTo>
                <a:lnTo>
                  <a:pt x="0" y="3758292"/>
                </a:lnTo>
                <a:lnTo>
                  <a:pt x="0" y="122831"/>
                </a:lnTo>
                <a:lnTo>
                  <a:pt x="9674" y="75085"/>
                </a:lnTo>
                <a:lnTo>
                  <a:pt x="36034" y="36034"/>
                </a:lnTo>
                <a:lnTo>
                  <a:pt x="75085" y="9674"/>
                </a:lnTo>
                <a:lnTo>
                  <a:pt x="122831" y="0"/>
                </a:lnTo>
                <a:lnTo>
                  <a:pt x="3356999" y="0"/>
                </a:lnTo>
                <a:lnTo>
                  <a:pt x="3404745" y="9674"/>
                </a:lnTo>
                <a:lnTo>
                  <a:pt x="3443796" y="36034"/>
                </a:lnTo>
                <a:lnTo>
                  <a:pt x="3470156" y="75085"/>
                </a:lnTo>
                <a:lnTo>
                  <a:pt x="3479831" y="122831"/>
                </a:lnTo>
                <a:lnTo>
                  <a:pt x="3479831" y="3758292"/>
                </a:lnTo>
                <a:lnTo>
                  <a:pt x="3470156" y="3806038"/>
                </a:lnTo>
                <a:lnTo>
                  <a:pt x="3443796" y="3845088"/>
                </a:lnTo>
                <a:lnTo>
                  <a:pt x="3404745" y="3871448"/>
                </a:lnTo>
                <a:lnTo>
                  <a:pt x="3356999" y="3881123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06368" y="6503181"/>
            <a:ext cx="100965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15" dirty="0">
                <a:solidFill>
                  <a:srgbClr val="171616"/>
                </a:solidFill>
                <a:latin typeface="Verdana"/>
                <a:cs typeface="Verdana"/>
              </a:rPr>
              <a:t>F</a:t>
            </a:r>
            <a:r>
              <a:rPr sz="2800" b="1" spc="35" dirty="0">
                <a:solidFill>
                  <a:srgbClr val="171616"/>
                </a:solidFill>
                <a:latin typeface="Verdana"/>
                <a:cs typeface="Verdana"/>
              </a:rPr>
              <a:t>A</a:t>
            </a:r>
            <a:r>
              <a:rPr sz="2800" b="1" spc="-170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r>
              <a:rPr sz="2800" b="1" spc="-20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05690" y="4960029"/>
            <a:ext cx="811530" cy="811530"/>
          </a:xfrm>
          <a:custGeom>
            <a:avLst/>
            <a:gdLst/>
            <a:ahLst/>
            <a:cxnLst/>
            <a:rect l="l" t="t" r="r" b="b"/>
            <a:pathLst>
              <a:path w="811529" h="811529">
                <a:moveTo>
                  <a:pt x="405507" y="811015"/>
                </a:moveTo>
                <a:lnTo>
                  <a:pt x="358216" y="808287"/>
                </a:lnTo>
                <a:lnTo>
                  <a:pt x="312528" y="800305"/>
                </a:lnTo>
                <a:lnTo>
                  <a:pt x="268746" y="787374"/>
                </a:lnTo>
                <a:lnTo>
                  <a:pt x="227175" y="769798"/>
                </a:lnTo>
                <a:lnTo>
                  <a:pt x="188119" y="747882"/>
                </a:lnTo>
                <a:lnTo>
                  <a:pt x="151883" y="721929"/>
                </a:lnTo>
                <a:lnTo>
                  <a:pt x="118770" y="692244"/>
                </a:lnTo>
                <a:lnTo>
                  <a:pt x="89085" y="659131"/>
                </a:lnTo>
                <a:lnTo>
                  <a:pt x="63132" y="622895"/>
                </a:lnTo>
                <a:lnTo>
                  <a:pt x="41216" y="583839"/>
                </a:lnTo>
                <a:lnTo>
                  <a:pt x="23640" y="542268"/>
                </a:lnTo>
                <a:lnTo>
                  <a:pt x="10709" y="498486"/>
                </a:lnTo>
                <a:lnTo>
                  <a:pt x="2727" y="452798"/>
                </a:lnTo>
                <a:lnTo>
                  <a:pt x="0" y="405511"/>
                </a:lnTo>
                <a:lnTo>
                  <a:pt x="2727" y="358216"/>
                </a:lnTo>
                <a:lnTo>
                  <a:pt x="10709" y="312528"/>
                </a:lnTo>
                <a:lnTo>
                  <a:pt x="23640" y="268746"/>
                </a:lnTo>
                <a:lnTo>
                  <a:pt x="41216" y="227175"/>
                </a:lnTo>
                <a:lnTo>
                  <a:pt x="63132" y="188119"/>
                </a:lnTo>
                <a:lnTo>
                  <a:pt x="89085" y="151883"/>
                </a:lnTo>
                <a:lnTo>
                  <a:pt x="118770" y="118770"/>
                </a:lnTo>
                <a:lnTo>
                  <a:pt x="151883" y="89085"/>
                </a:lnTo>
                <a:lnTo>
                  <a:pt x="188119" y="63132"/>
                </a:lnTo>
                <a:lnTo>
                  <a:pt x="227175" y="41216"/>
                </a:lnTo>
                <a:lnTo>
                  <a:pt x="268746" y="23640"/>
                </a:lnTo>
                <a:lnTo>
                  <a:pt x="312528" y="10709"/>
                </a:lnTo>
                <a:lnTo>
                  <a:pt x="358216" y="2727"/>
                </a:lnTo>
                <a:lnTo>
                  <a:pt x="405504" y="0"/>
                </a:lnTo>
                <a:lnTo>
                  <a:pt x="452798" y="2727"/>
                </a:lnTo>
                <a:lnTo>
                  <a:pt x="498486" y="10709"/>
                </a:lnTo>
                <a:lnTo>
                  <a:pt x="542268" y="23640"/>
                </a:lnTo>
                <a:lnTo>
                  <a:pt x="583839" y="41216"/>
                </a:lnTo>
                <a:lnTo>
                  <a:pt x="622895" y="63132"/>
                </a:lnTo>
                <a:lnTo>
                  <a:pt x="659131" y="89085"/>
                </a:lnTo>
                <a:lnTo>
                  <a:pt x="692244" y="118770"/>
                </a:lnTo>
                <a:lnTo>
                  <a:pt x="721929" y="151883"/>
                </a:lnTo>
                <a:lnTo>
                  <a:pt x="747882" y="188119"/>
                </a:lnTo>
                <a:lnTo>
                  <a:pt x="769798" y="227175"/>
                </a:lnTo>
                <a:lnTo>
                  <a:pt x="787374" y="268746"/>
                </a:lnTo>
                <a:lnTo>
                  <a:pt x="800305" y="312528"/>
                </a:lnTo>
                <a:lnTo>
                  <a:pt x="808287" y="358216"/>
                </a:lnTo>
                <a:lnTo>
                  <a:pt x="811014" y="405503"/>
                </a:lnTo>
                <a:lnTo>
                  <a:pt x="808287" y="452798"/>
                </a:lnTo>
                <a:lnTo>
                  <a:pt x="800305" y="498486"/>
                </a:lnTo>
                <a:lnTo>
                  <a:pt x="787374" y="542268"/>
                </a:lnTo>
                <a:lnTo>
                  <a:pt x="769798" y="583839"/>
                </a:lnTo>
                <a:lnTo>
                  <a:pt x="747882" y="622895"/>
                </a:lnTo>
                <a:lnTo>
                  <a:pt x="721929" y="659131"/>
                </a:lnTo>
                <a:lnTo>
                  <a:pt x="692244" y="692244"/>
                </a:lnTo>
                <a:lnTo>
                  <a:pt x="659131" y="721929"/>
                </a:lnTo>
                <a:lnTo>
                  <a:pt x="622895" y="747882"/>
                </a:lnTo>
                <a:lnTo>
                  <a:pt x="583839" y="769798"/>
                </a:lnTo>
                <a:lnTo>
                  <a:pt x="542268" y="787374"/>
                </a:lnTo>
                <a:lnTo>
                  <a:pt x="498486" y="800305"/>
                </a:lnTo>
                <a:lnTo>
                  <a:pt x="452798" y="808287"/>
                </a:lnTo>
                <a:lnTo>
                  <a:pt x="405507" y="811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61147" y="5116293"/>
            <a:ext cx="30035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b="1" spc="25" dirty="0">
                <a:solidFill>
                  <a:srgbClr val="171616"/>
                </a:solidFill>
                <a:latin typeface="Verdana"/>
                <a:cs typeface="Verdana"/>
              </a:rPr>
              <a:t>A</a:t>
            </a:r>
            <a:endParaRPr sz="275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92717" y="4151851"/>
            <a:ext cx="3480435" cy="3881120"/>
            <a:chOff x="5492717" y="4151851"/>
            <a:chExt cx="3480435" cy="3881120"/>
          </a:xfrm>
        </p:grpSpPr>
        <p:sp>
          <p:nvSpPr>
            <p:cNvPr id="7" name="object 7"/>
            <p:cNvSpPr/>
            <p:nvPr/>
          </p:nvSpPr>
          <p:spPr>
            <a:xfrm>
              <a:off x="5492717" y="4151851"/>
              <a:ext cx="3480435" cy="3881120"/>
            </a:xfrm>
            <a:custGeom>
              <a:avLst/>
              <a:gdLst/>
              <a:ahLst/>
              <a:cxnLst/>
              <a:rect l="l" t="t" r="r" b="b"/>
              <a:pathLst>
                <a:path w="3480434" h="3881120">
                  <a:moveTo>
                    <a:pt x="3356999" y="3881123"/>
                  </a:moveTo>
                  <a:lnTo>
                    <a:pt x="122831" y="3881123"/>
                  </a:lnTo>
                  <a:lnTo>
                    <a:pt x="75085" y="3871448"/>
                  </a:lnTo>
                  <a:lnTo>
                    <a:pt x="36034" y="3845088"/>
                  </a:lnTo>
                  <a:lnTo>
                    <a:pt x="9674" y="3806038"/>
                  </a:lnTo>
                  <a:lnTo>
                    <a:pt x="0" y="3758291"/>
                  </a:lnTo>
                  <a:lnTo>
                    <a:pt x="0" y="122831"/>
                  </a:lnTo>
                  <a:lnTo>
                    <a:pt x="9674" y="75085"/>
                  </a:lnTo>
                  <a:lnTo>
                    <a:pt x="36034" y="36034"/>
                  </a:lnTo>
                  <a:lnTo>
                    <a:pt x="75085" y="9674"/>
                  </a:lnTo>
                  <a:lnTo>
                    <a:pt x="122831" y="0"/>
                  </a:lnTo>
                  <a:lnTo>
                    <a:pt x="3356999" y="0"/>
                  </a:lnTo>
                  <a:lnTo>
                    <a:pt x="3404745" y="9674"/>
                  </a:lnTo>
                  <a:lnTo>
                    <a:pt x="3443796" y="36034"/>
                  </a:lnTo>
                  <a:lnTo>
                    <a:pt x="3470157" y="75085"/>
                  </a:lnTo>
                  <a:lnTo>
                    <a:pt x="3479831" y="122831"/>
                  </a:lnTo>
                  <a:lnTo>
                    <a:pt x="3479831" y="3758291"/>
                  </a:lnTo>
                  <a:lnTo>
                    <a:pt x="3470157" y="3806038"/>
                  </a:lnTo>
                  <a:lnTo>
                    <a:pt x="3443796" y="3845088"/>
                  </a:lnTo>
                  <a:lnTo>
                    <a:pt x="3404745" y="3871448"/>
                  </a:lnTo>
                  <a:lnTo>
                    <a:pt x="3356999" y="3881123"/>
                  </a:lnTo>
                  <a:close/>
                </a:path>
              </a:pathLst>
            </a:custGeom>
            <a:solidFill>
              <a:srgbClr val="AF9D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22180" y="4960029"/>
              <a:ext cx="811530" cy="811530"/>
            </a:xfrm>
            <a:custGeom>
              <a:avLst/>
              <a:gdLst/>
              <a:ahLst/>
              <a:cxnLst/>
              <a:rect l="l" t="t" r="r" b="b"/>
              <a:pathLst>
                <a:path w="811529" h="811529">
                  <a:moveTo>
                    <a:pt x="405507" y="811015"/>
                  </a:moveTo>
                  <a:lnTo>
                    <a:pt x="358216" y="808287"/>
                  </a:lnTo>
                  <a:lnTo>
                    <a:pt x="312528" y="800305"/>
                  </a:lnTo>
                  <a:lnTo>
                    <a:pt x="268746" y="787374"/>
                  </a:lnTo>
                  <a:lnTo>
                    <a:pt x="227175" y="769798"/>
                  </a:lnTo>
                  <a:lnTo>
                    <a:pt x="188119" y="747882"/>
                  </a:lnTo>
                  <a:lnTo>
                    <a:pt x="151882" y="721929"/>
                  </a:lnTo>
                  <a:lnTo>
                    <a:pt x="118770" y="692244"/>
                  </a:lnTo>
                  <a:lnTo>
                    <a:pt x="89085" y="659131"/>
                  </a:lnTo>
                  <a:lnTo>
                    <a:pt x="63132" y="622895"/>
                  </a:lnTo>
                  <a:lnTo>
                    <a:pt x="41216" y="583839"/>
                  </a:lnTo>
                  <a:lnTo>
                    <a:pt x="23640" y="542268"/>
                  </a:lnTo>
                  <a:lnTo>
                    <a:pt x="10709" y="498486"/>
                  </a:lnTo>
                  <a:lnTo>
                    <a:pt x="2727" y="452798"/>
                  </a:lnTo>
                  <a:lnTo>
                    <a:pt x="0" y="405504"/>
                  </a:lnTo>
                  <a:lnTo>
                    <a:pt x="2727" y="358216"/>
                  </a:lnTo>
                  <a:lnTo>
                    <a:pt x="10709" y="312528"/>
                  </a:lnTo>
                  <a:lnTo>
                    <a:pt x="23640" y="268746"/>
                  </a:lnTo>
                  <a:lnTo>
                    <a:pt x="41216" y="227175"/>
                  </a:lnTo>
                  <a:lnTo>
                    <a:pt x="63132" y="188119"/>
                  </a:lnTo>
                  <a:lnTo>
                    <a:pt x="89085" y="151883"/>
                  </a:lnTo>
                  <a:lnTo>
                    <a:pt x="118770" y="118770"/>
                  </a:lnTo>
                  <a:lnTo>
                    <a:pt x="151882" y="89085"/>
                  </a:lnTo>
                  <a:lnTo>
                    <a:pt x="188119" y="63132"/>
                  </a:lnTo>
                  <a:lnTo>
                    <a:pt x="227175" y="41216"/>
                  </a:lnTo>
                  <a:lnTo>
                    <a:pt x="268746" y="23640"/>
                  </a:lnTo>
                  <a:lnTo>
                    <a:pt x="312528" y="10709"/>
                  </a:lnTo>
                  <a:lnTo>
                    <a:pt x="358216" y="2727"/>
                  </a:lnTo>
                  <a:lnTo>
                    <a:pt x="405504" y="0"/>
                  </a:lnTo>
                  <a:lnTo>
                    <a:pt x="452798" y="2727"/>
                  </a:lnTo>
                  <a:lnTo>
                    <a:pt x="498486" y="10709"/>
                  </a:lnTo>
                  <a:lnTo>
                    <a:pt x="542268" y="23640"/>
                  </a:lnTo>
                  <a:lnTo>
                    <a:pt x="583839" y="41216"/>
                  </a:lnTo>
                  <a:lnTo>
                    <a:pt x="622895" y="63132"/>
                  </a:lnTo>
                  <a:lnTo>
                    <a:pt x="659131" y="89085"/>
                  </a:lnTo>
                  <a:lnTo>
                    <a:pt x="692244" y="118770"/>
                  </a:lnTo>
                  <a:lnTo>
                    <a:pt x="721929" y="151883"/>
                  </a:lnTo>
                  <a:lnTo>
                    <a:pt x="747882" y="188119"/>
                  </a:lnTo>
                  <a:lnTo>
                    <a:pt x="769799" y="227175"/>
                  </a:lnTo>
                  <a:lnTo>
                    <a:pt x="787375" y="268746"/>
                  </a:lnTo>
                  <a:lnTo>
                    <a:pt x="800305" y="312528"/>
                  </a:lnTo>
                  <a:lnTo>
                    <a:pt x="808287" y="358216"/>
                  </a:lnTo>
                  <a:lnTo>
                    <a:pt x="811015" y="405510"/>
                  </a:lnTo>
                  <a:lnTo>
                    <a:pt x="808287" y="452798"/>
                  </a:lnTo>
                  <a:lnTo>
                    <a:pt x="800305" y="498486"/>
                  </a:lnTo>
                  <a:lnTo>
                    <a:pt x="787375" y="542268"/>
                  </a:lnTo>
                  <a:lnTo>
                    <a:pt x="769799" y="583839"/>
                  </a:lnTo>
                  <a:lnTo>
                    <a:pt x="747882" y="622895"/>
                  </a:lnTo>
                  <a:lnTo>
                    <a:pt x="721929" y="659131"/>
                  </a:lnTo>
                  <a:lnTo>
                    <a:pt x="692244" y="692244"/>
                  </a:lnTo>
                  <a:lnTo>
                    <a:pt x="659131" y="721929"/>
                  </a:lnTo>
                  <a:lnTo>
                    <a:pt x="622895" y="747882"/>
                  </a:lnTo>
                  <a:lnTo>
                    <a:pt x="583839" y="769798"/>
                  </a:lnTo>
                  <a:lnTo>
                    <a:pt x="542268" y="787374"/>
                  </a:lnTo>
                  <a:lnTo>
                    <a:pt x="498486" y="800305"/>
                  </a:lnTo>
                  <a:lnTo>
                    <a:pt x="452798" y="808287"/>
                  </a:lnTo>
                  <a:lnTo>
                    <a:pt x="405507" y="811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085540" y="5079535"/>
            <a:ext cx="294640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b="1" spc="20" dirty="0">
                <a:solidFill>
                  <a:srgbClr val="171616"/>
                </a:solidFill>
                <a:latin typeface="Verdana"/>
                <a:cs typeface="Verdana"/>
              </a:rPr>
              <a:t>B</a:t>
            </a:r>
            <a:endParaRPr sz="275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314154" y="4151851"/>
            <a:ext cx="3480435" cy="3881120"/>
            <a:chOff x="9314154" y="4151851"/>
            <a:chExt cx="3480435" cy="3881120"/>
          </a:xfrm>
        </p:grpSpPr>
        <p:sp>
          <p:nvSpPr>
            <p:cNvPr id="11" name="object 11"/>
            <p:cNvSpPr/>
            <p:nvPr/>
          </p:nvSpPr>
          <p:spPr>
            <a:xfrm>
              <a:off x="9314154" y="4151851"/>
              <a:ext cx="3480435" cy="3881120"/>
            </a:xfrm>
            <a:custGeom>
              <a:avLst/>
              <a:gdLst/>
              <a:ahLst/>
              <a:cxnLst/>
              <a:rect l="l" t="t" r="r" b="b"/>
              <a:pathLst>
                <a:path w="3480434" h="3881120">
                  <a:moveTo>
                    <a:pt x="3357000" y="3881123"/>
                  </a:moveTo>
                  <a:lnTo>
                    <a:pt x="122831" y="3881123"/>
                  </a:lnTo>
                  <a:lnTo>
                    <a:pt x="75085" y="3871448"/>
                  </a:lnTo>
                  <a:lnTo>
                    <a:pt x="36034" y="3845088"/>
                  </a:lnTo>
                  <a:lnTo>
                    <a:pt x="9674" y="3806038"/>
                  </a:lnTo>
                  <a:lnTo>
                    <a:pt x="0" y="3758291"/>
                  </a:lnTo>
                  <a:lnTo>
                    <a:pt x="0" y="122831"/>
                  </a:lnTo>
                  <a:lnTo>
                    <a:pt x="9674" y="75085"/>
                  </a:lnTo>
                  <a:lnTo>
                    <a:pt x="36034" y="36034"/>
                  </a:lnTo>
                  <a:lnTo>
                    <a:pt x="75085" y="9674"/>
                  </a:lnTo>
                  <a:lnTo>
                    <a:pt x="122831" y="0"/>
                  </a:lnTo>
                  <a:lnTo>
                    <a:pt x="3357000" y="0"/>
                  </a:lnTo>
                  <a:lnTo>
                    <a:pt x="3404745" y="9674"/>
                  </a:lnTo>
                  <a:lnTo>
                    <a:pt x="3443796" y="36034"/>
                  </a:lnTo>
                  <a:lnTo>
                    <a:pt x="3470156" y="75085"/>
                  </a:lnTo>
                  <a:lnTo>
                    <a:pt x="3479831" y="122831"/>
                  </a:lnTo>
                  <a:lnTo>
                    <a:pt x="3479831" y="3758291"/>
                  </a:lnTo>
                  <a:lnTo>
                    <a:pt x="3470156" y="3806038"/>
                  </a:lnTo>
                  <a:lnTo>
                    <a:pt x="3443796" y="3845088"/>
                  </a:lnTo>
                  <a:lnTo>
                    <a:pt x="3404745" y="3871448"/>
                  </a:lnTo>
                  <a:lnTo>
                    <a:pt x="3357000" y="3881123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648563" y="4960029"/>
              <a:ext cx="811530" cy="811530"/>
            </a:xfrm>
            <a:custGeom>
              <a:avLst/>
              <a:gdLst/>
              <a:ahLst/>
              <a:cxnLst/>
              <a:rect l="l" t="t" r="r" b="b"/>
              <a:pathLst>
                <a:path w="811529" h="811529">
                  <a:moveTo>
                    <a:pt x="405507" y="811015"/>
                  </a:moveTo>
                  <a:lnTo>
                    <a:pt x="358216" y="808287"/>
                  </a:lnTo>
                  <a:lnTo>
                    <a:pt x="312528" y="800305"/>
                  </a:lnTo>
                  <a:lnTo>
                    <a:pt x="268746" y="787374"/>
                  </a:lnTo>
                  <a:lnTo>
                    <a:pt x="227175" y="769798"/>
                  </a:lnTo>
                  <a:lnTo>
                    <a:pt x="188119" y="747882"/>
                  </a:lnTo>
                  <a:lnTo>
                    <a:pt x="151882" y="721929"/>
                  </a:lnTo>
                  <a:lnTo>
                    <a:pt x="118770" y="692244"/>
                  </a:lnTo>
                  <a:lnTo>
                    <a:pt x="89085" y="659131"/>
                  </a:lnTo>
                  <a:lnTo>
                    <a:pt x="63132" y="622895"/>
                  </a:lnTo>
                  <a:lnTo>
                    <a:pt x="41215" y="583839"/>
                  </a:lnTo>
                  <a:lnTo>
                    <a:pt x="23640" y="542268"/>
                  </a:lnTo>
                  <a:lnTo>
                    <a:pt x="10709" y="498486"/>
                  </a:lnTo>
                  <a:lnTo>
                    <a:pt x="2727" y="452798"/>
                  </a:lnTo>
                  <a:lnTo>
                    <a:pt x="0" y="405513"/>
                  </a:lnTo>
                  <a:lnTo>
                    <a:pt x="2727" y="358216"/>
                  </a:lnTo>
                  <a:lnTo>
                    <a:pt x="10709" y="312528"/>
                  </a:lnTo>
                  <a:lnTo>
                    <a:pt x="23640" y="268746"/>
                  </a:lnTo>
                  <a:lnTo>
                    <a:pt x="41215" y="227175"/>
                  </a:lnTo>
                  <a:lnTo>
                    <a:pt x="63132" y="188119"/>
                  </a:lnTo>
                  <a:lnTo>
                    <a:pt x="89085" y="151883"/>
                  </a:lnTo>
                  <a:lnTo>
                    <a:pt x="118770" y="118770"/>
                  </a:lnTo>
                  <a:lnTo>
                    <a:pt x="151882" y="89085"/>
                  </a:lnTo>
                  <a:lnTo>
                    <a:pt x="188119" y="63132"/>
                  </a:lnTo>
                  <a:lnTo>
                    <a:pt x="227175" y="41216"/>
                  </a:lnTo>
                  <a:lnTo>
                    <a:pt x="268746" y="23640"/>
                  </a:lnTo>
                  <a:lnTo>
                    <a:pt x="312528" y="10709"/>
                  </a:lnTo>
                  <a:lnTo>
                    <a:pt x="358216" y="2727"/>
                  </a:lnTo>
                  <a:lnTo>
                    <a:pt x="405504" y="0"/>
                  </a:lnTo>
                  <a:lnTo>
                    <a:pt x="452798" y="2727"/>
                  </a:lnTo>
                  <a:lnTo>
                    <a:pt x="498486" y="10709"/>
                  </a:lnTo>
                  <a:lnTo>
                    <a:pt x="542268" y="23640"/>
                  </a:lnTo>
                  <a:lnTo>
                    <a:pt x="583839" y="41216"/>
                  </a:lnTo>
                  <a:lnTo>
                    <a:pt x="622895" y="63132"/>
                  </a:lnTo>
                  <a:lnTo>
                    <a:pt x="659131" y="89085"/>
                  </a:lnTo>
                  <a:lnTo>
                    <a:pt x="692244" y="118770"/>
                  </a:lnTo>
                  <a:lnTo>
                    <a:pt x="721929" y="151883"/>
                  </a:lnTo>
                  <a:lnTo>
                    <a:pt x="747882" y="188119"/>
                  </a:lnTo>
                  <a:lnTo>
                    <a:pt x="769798" y="227175"/>
                  </a:lnTo>
                  <a:lnTo>
                    <a:pt x="787374" y="268746"/>
                  </a:lnTo>
                  <a:lnTo>
                    <a:pt x="800305" y="312528"/>
                  </a:lnTo>
                  <a:lnTo>
                    <a:pt x="808286" y="358216"/>
                  </a:lnTo>
                  <a:lnTo>
                    <a:pt x="811014" y="405501"/>
                  </a:lnTo>
                  <a:lnTo>
                    <a:pt x="808286" y="452798"/>
                  </a:lnTo>
                  <a:lnTo>
                    <a:pt x="800305" y="498486"/>
                  </a:lnTo>
                  <a:lnTo>
                    <a:pt x="787374" y="542268"/>
                  </a:lnTo>
                  <a:lnTo>
                    <a:pt x="769798" y="583839"/>
                  </a:lnTo>
                  <a:lnTo>
                    <a:pt x="747882" y="622895"/>
                  </a:lnTo>
                  <a:lnTo>
                    <a:pt x="721929" y="659131"/>
                  </a:lnTo>
                  <a:lnTo>
                    <a:pt x="692244" y="692244"/>
                  </a:lnTo>
                  <a:lnTo>
                    <a:pt x="659131" y="721929"/>
                  </a:lnTo>
                  <a:lnTo>
                    <a:pt x="622895" y="747882"/>
                  </a:lnTo>
                  <a:lnTo>
                    <a:pt x="583839" y="769798"/>
                  </a:lnTo>
                  <a:lnTo>
                    <a:pt x="542268" y="787374"/>
                  </a:lnTo>
                  <a:lnTo>
                    <a:pt x="498486" y="800305"/>
                  </a:lnTo>
                  <a:lnTo>
                    <a:pt x="452798" y="808287"/>
                  </a:lnTo>
                  <a:lnTo>
                    <a:pt x="405507" y="811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912435" y="5079535"/>
            <a:ext cx="28384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b="1" spc="35" dirty="0">
                <a:solidFill>
                  <a:srgbClr val="171616"/>
                </a:solidFill>
                <a:latin typeface="Verdana"/>
                <a:cs typeface="Verdana"/>
              </a:rPr>
              <a:t>C</a:t>
            </a:r>
            <a:endParaRPr sz="275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136886" y="4151851"/>
            <a:ext cx="3480435" cy="3881120"/>
            <a:chOff x="13136886" y="4151851"/>
            <a:chExt cx="3480435" cy="3881120"/>
          </a:xfrm>
        </p:grpSpPr>
        <p:sp>
          <p:nvSpPr>
            <p:cNvPr id="15" name="object 15"/>
            <p:cNvSpPr/>
            <p:nvPr/>
          </p:nvSpPr>
          <p:spPr>
            <a:xfrm>
              <a:off x="13136886" y="4151851"/>
              <a:ext cx="3480435" cy="3881120"/>
            </a:xfrm>
            <a:custGeom>
              <a:avLst/>
              <a:gdLst/>
              <a:ahLst/>
              <a:cxnLst/>
              <a:rect l="l" t="t" r="r" b="b"/>
              <a:pathLst>
                <a:path w="3480434" h="3881120">
                  <a:moveTo>
                    <a:pt x="3356999" y="3881123"/>
                  </a:moveTo>
                  <a:lnTo>
                    <a:pt x="122832" y="3881123"/>
                  </a:lnTo>
                  <a:lnTo>
                    <a:pt x="75085" y="3871448"/>
                  </a:lnTo>
                  <a:lnTo>
                    <a:pt x="36034" y="3845088"/>
                  </a:lnTo>
                  <a:lnTo>
                    <a:pt x="9674" y="3806038"/>
                  </a:lnTo>
                  <a:lnTo>
                    <a:pt x="0" y="3758291"/>
                  </a:lnTo>
                  <a:lnTo>
                    <a:pt x="0" y="122831"/>
                  </a:lnTo>
                  <a:lnTo>
                    <a:pt x="9674" y="75085"/>
                  </a:lnTo>
                  <a:lnTo>
                    <a:pt x="36034" y="36034"/>
                  </a:lnTo>
                  <a:lnTo>
                    <a:pt x="75085" y="9674"/>
                  </a:lnTo>
                  <a:lnTo>
                    <a:pt x="122832" y="0"/>
                  </a:lnTo>
                  <a:lnTo>
                    <a:pt x="3356999" y="0"/>
                  </a:lnTo>
                  <a:lnTo>
                    <a:pt x="3404745" y="9674"/>
                  </a:lnTo>
                  <a:lnTo>
                    <a:pt x="3443795" y="36034"/>
                  </a:lnTo>
                  <a:lnTo>
                    <a:pt x="3470155" y="75085"/>
                  </a:lnTo>
                  <a:lnTo>
                    <a:pt x="3479830" y="122831"/>
                  </a:lnTo>
                  <a:lnTo>
                    <a:pt x="3479830" y="3758291"/>
                  </a:lnTo>
                  <a:lnTo>
                    <a:pt x="3470155" y="3806038"/>
                  </a:lnTo>
                  <a:lnTo>
                    <a:pt x="3443795" y="3845088"/>
                  </a:lnTo>
                  <a:lnTo>
                    <a:pt x="3404745" y="3871448"/>
                  </a:lnTo>
                  <a:lnTo>
                    <a:pt x="3356999" y="3881123"/>
                  </a:lnTo>
                  <a:close/>
                </a:path>
              </a:pathLst>
            </a:custGeom>
            <a:solidFill>
              <a:srgbClr val="FFB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471295" y="4960029"/>
              <a:ext cx="811530" cy="811530"/>
            </a:xfrm>
            <a:custGeom>
              <a:avLst/>
              <a:gdLst/>
              <a:ahLst/>
              <a:cxnLst/>
              <a:rect l="l" t="t" r="r" b="b"/>
              <a:pathLst>
                <a:path w="811530" h="811529">
                  <a:moveTo>
                    <a:pt x="405507" y="811015"/>
                  </a:moveTo>
                  <a:lnTo>
                    <a:pt x="358216" y="808287"/>
                  </a:lnTo>
                  <a:lnTo>
                    <a:pt x="312528" y="800305"/>
                  </a:lnTo>
                  <a:lnTo>
                    <a:pt x="268746" y="787374"/>
                  </a:lnTo>
                  <a:lnTo>
                    <a:pt x="227175" y="769798"/>
                  </a:lnTo>
                  <a:lnTo>
                    <a:pt x="188119" y="747882"/>
                  </a:lnTo>
                  <a:lnTo>
                    <a:pt x="151883" y="721929"/>
                  </a:lnTo>
                  <a:lnTo>
                    <a:pt x="118770" y="692244"/>
                  </a:lnTo>
                  <a:lnTo>
                    <a:pt x="89085" y="659131"/>
                  </a:lnTo>
                  <a:lnTo>
                    <a:pt x="63132" y="622895"/>
                  </a:lnTo>
                  <a:lnTo>
                    <a:pt x="41216" y="583839"/>
                  </a:lnTo>
                  <a:lnTo>
                    <a:pt x="23640" y="542268"/>
                  </a:lnTo>
                  <a:lnTo>
                    <a:pt x="10709" y="498486"/>
                  </a:lnTo>
                  <a:lnTo>
                    <a:pt x="2728" y="452798"/>
                  </a:lnTo>
                  <a:lnTo>
                    <a:pt x="0" y="405507"/>
                  </a:lnTo>
                  <a:lnTo>
                    <a:pt x="2728" y="358216"/>
                  </a:lnTo>
                  <a:lnTo>
                    <a:pt x="10709" y="312528"/>
                  </a:lnTo>
                  <a:lnTo>
                    <a:pt x="23640" y="268746"/>
                  </a:lnTo>
                  <a:lnTo>
                    <a:pt x="41216" y="227175"/>
                  </a:lnTo>
                  <a:lnTo>
                    <a:pt x="63132" y="188119"/>
                  </a:lnTo>
                  <a:lnTo>
                    <a:pt x="89085" y="151883"/>
                  </a:lnTo>
                  <a:lnTo>
                    <a:pt x="118770" y="118770"/>
                  </a:lnTo>
                  <a:lnTo>
                    <a:pt x="151883" y="89085"/>
                  </a:lnTo>
                  <a:lnTo>
                    <a:pt x="188119" y="63132"/>
                  </a:lnTo>
                  <a:lnTo>
                    <a:pt x="227175" y="41216"/>
                  </a:lnTo>
                  <a:lnTo>
                    <a:pt x="268746" y="23640"/>
                  </a:lnTo>
                  <a:lnTo>
                    <a:pt x="312528" y="10709"/>
                  </a:lnTo>
                  <a:lnTo>
                    <a:pt x="358216" y="2727"/>
                  </a:lnTo>
                  <a:lnTo>
                    <a:pt x="405510" y="0"/>
                  </a:lnTo>
                  <a:lnTo>
                    <a:pt x="452798" y="2727"/>
                  </a:lnTo>
                  <a:lnTo>
                    <a:pt x="498486" y="10709"/>
                  </a:lnTo>
                  <a:lnTo>
                    <a:pt x="542268" y="23640"/>
                  </a:lnTo>
                  <a:lnTo>
                    <a:pt x="583839" y="41216"/>
                  </a:lnTo>
                  <a:lnTo>
                    <a:pt x="622895" y="63132"/>
                  </a:lnTo>
                  <a:lnTo>
                    <a:pt x="659132" y="89085"/>
                  </a:lnTo>
                  <a:lnTo>
                    <a:pt x="692244" y="118770"/>
                  </a:lnTo>
                  <a:lnTo>
                    <a:pt x="721929" y="151883"/>
                  </a:lnTo>
                  <a:lnTo>
                    <a:pt x="747882" y="188119"/>
                  </a:lnTo>
                  <a:lnTo>
                    <a:pt x="769798" y="227175"/>
                  </a:lnTo>
                  <a:lnTo>
                    <a:pt x="787374" y="268746"/>
                  </a:lnTo>
                  <a:lnTo>
                    <a:pt x="800305" y="312528"/>
                  </a:lnTo>
                  <a:lnTo>
                    <a:pt x="808286" y="358216"/>
                  </a:lnTo>
                  <a:lnTo>
                    <a:pt x="811014" y="405507"/>
                  </a:lnTo>
                  <a:lnTo>
                    <a:pt x="808286" y="452798"/>
                  </a:lnTo>
                  <a:lnTo>
                    <a:pt x="800305" y="498486"/>
                  </a:lnTo>
                  <a:lnTo>
                    <a:pt x="787374" y="542268"/>
                  </a:lnTo>
                  <a:lnTo>
                    <a:pt x="769798" y="583839"/>
                  </a:lnTo>
                  <a:lnTo>
                    <a:pt x="747882" y="622895"/>
                  </a:lnTo>
                  <a:lnTo>
                    <a:pt x="721929" y="659131"/>
                  </a:lnTo>
                  <a:lnTo>
                    <a:pt x="692244" y="692244"/>
                  </a:lnTo>
                  <a:lnTo>
                    <a:pt x="659132" y="721929"/>
                  </a:lnTo>
                  <a:lnTo>
                    <a:pt x="622895" y="747882"/>
                  </a:lnTo>
                  <a:lnTo>
                    <a:pt x="583839" y="769798"/>
                  </a:lnTo>
                  <a:lnTo>
                    <a:pt x="542268" y="787374"/>
                  </a:lnTo>
                  <a:lnTo>
                    <a:pt x="498486" y="800305"/>
                  </a:lnTo>
                  <a:lnTo>
                    <a:pt x="452798" y="808287"/>
                  </a:lnTo>
                  <a:lnTo>
                    <a:pt x="405507" y="811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4719814" y="5079535"/>
            <a:ext cx="31432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b="1" spc="-15" dirty="0">
                <a:solidFill>
                  <a:srgbClr val="171616"/>
                </a:solidFill>
                <a:latin typeface="Verdana"/>
                <a:cs typeface="Verdana"/>
              </a:rPr>
              <a:t>D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930638" y="342900"/>
            <a:ext cx="11842762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125" dirty="0"/>
              <a:t>PROPOSTA</a:t>
            </a:r>
            <a:r>
              <a:rPr sz="5500" spc="-365" dirty="0"/>
              <a:t> </a:t>
            </a:r>
            <a:r>
              <a:rPr sz="5500" spc="-55" dirty="0"/>
              <a:t>DE</a:t>
            </a:r>
            <a:r>
              <a:rPr sz="5500" spc="-360" dirty="0"/>
              <a:t> </a:t>
            </a:r>
            <a:r>
              <a:rPr sz="5500" spc="10" dirty="0"/>
              <a:t>OCUPAÇÃO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478658" y="8470584"/>
            <a:ext cx="186499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295" dirty="0">
                <a:solidFill>
                  <a:srgbClr val="171616"/>
                </a:solidFill>
                <a:latin typeface="Verdana"/>
                <a:cs typeface="Verdana"/>
              </a:rPr>
              <a:t>3</a:t>
            </a:r>
            <a:r>
              <a:rPr sz="2800" b="1" spc="-160" dirty="0">
                <a:solidFill>
                  <a:srgbClr val="171616"/>
                </a:solidFill>
                <a:latin typeface="Verdana"/>
                <a:cs typeface="Verdana"/>
              </a:rPr>
              <a:t>6</a:t>
            </a:r>
            <a:r>
              <a:rPr sz="2800" b="1" spc="-140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2800" b="1" spc="30" dirty="0">
                <a:solidFill>
                  <a:srgbClr val="171616"/>
                </a:solidFill>
                <a:latin typeface="Verdana"/>
                <a:cs typeface="Verdana"/>
              </a:rPr>
              <a:t>M</a:t>
            </a:r>
            <a:r>
              <a:rPr sz="2800" b="1" spc="-25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r>
              <a:rPr sz="2800" b="1" spc="-170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r>
              <a:rPr sz="2800" b="1" spc="-25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r>
              <a:rPr sz="2800" b="1" spc="-165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03846" y="8470584"/>
            <a:ext cx="185801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215" dirty="0">
                <a:solidFill>
                  <a:srgbClr val="171616"/>
                </a:solidFill>
                <a:latin typeface="Verdana"/>
                <a:cs typeface="Verdana"/>
              </a:rPr>
              <a:t>7</a:t>
            </a:r>
            <a:r>
              <a:rPr sz="2800" b="1" spc="-305" dirty="0">
                <a:solidFill>
                  <a:srgbClr val="171616"/>
                </a:solidFill>
                <a:latin typeface="Verdana"/>
                <a:cs typeface="Verdana"/>
              </a:rPr>
              <a:t>2</a:t>
            </a:r>
            <a:r>
              <a:rPr sz="2800" b="1" spc="-140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2800" b="1" spc="30" dirty="0">
                <a:solidFill>
                  <a:srgbClr val="171616"/>
                </a:solidFill>
                <a:latin typeface="Verdana"/>
                <a:cs typeface="Verdana"/>
              </a:rPr>
              <a:t>M</a:t>
            </a:r>
            <a:r>
              <a:rPr sz="2800" b="1" spc="-25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r>
              <a:rPr sz="2800" b="1" spc="-170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r>
              <a:rPr sz="2800" b="1" spc="-25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r>
              <a:rPr sz="2800" b="1" spc="-165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30779" y="8470584"/>
            <a:ext cx="2237421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855" dirty="0">
                <a:solidFill>
                  <a:srgbClr val="171616"/>
                </a:solidFill>
                <a:latin typeface="Verdana"/>
                <a:cs typeface="Verdana"/>
              </a:rPr>
              <a:t>1</a:t>
            </a:r>
            <a:r>
              <a:rPr lang="pt-BR" sz="2800" b="1" spc="-855" dirty="0">
                <a:solidFill>
                  <a:srgbClr val="171616"/>
                </a:solidFill>
                <a:latin typeface="Verdana"/>
                <a:cs typeface="Verdana"/>
              </a:rPr>
              <a:t>  </a:t>
            </a:r>
            <a:r>
              <a:rPr sz="2800" b="1" spc="-65" dirty="0">
                <a:solidFill>
                  <a:srgbClr val="171616"/>
                </a:solidFill>
                <a:latin typeface="Verdana"/>
                <a:cs typeface="Verdana"/>
              </a:rPr>
              <a:t>0</a:t>
            </a:r>
            <a:r>
              <a:rPr sz="2800" b="1" spc="-105" dirty="0">
                <a:solidFill>
                  <a:srgbClr val="171616"/>
                </a:solidFill>
                <a:latin typeface="Verdana"/>
                <a:cs typeface="Verdana"/>
              </a:rPr>
              <a:t>8</a:t>
            </a:r>
            <a:r>
              <a:rPr sz="2800" b="1" spc="-140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2800" b="1" spc="30" dirty="0">
                <a:solidFill>
                  <a:srgbClr val="171616"/>
                </a:solidFill>
                <a:latin typeface="Verdana"/>
                <a:cs typeface="Verdana"/>
              </a:rPr>
              <a:t>M</a:t>
            </a:r>
            <a:r>
              <a:rPr sz="2800" b="1" spc="-25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r>
              <a:rPr sz="2800" b="1" spc="-170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r>
              <a:rPr sz="2800" b="1" spc="-25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r>
              <a:rPr sz="2800" b="1" spc="-165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45208" y="8470584"/>
            <a:ext cx="2232991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855" dirty="0">
                <a:solidFill>
                  <a:srgbClr val="171616"/>
                </a:solidFill>
                <a:latin typeface="Verdana"/>
                <a:cs typeface="Verdana"/>
              </a:rPr>
              <a:t>1</a:t>
            </a:r>
            <a:r>
              <a:rPr lang="pt-BR" sz="2800" b="1" spc="-855" dirty="0">
                <a:solidFill>
                  <a:srgbClr val="171616"/>
                </a:solidFill>
                <a:latin typeface="Verdana"/>
                <a:cs typeface="Verdana"/>
              </a:rPr>
              <a:t>  </a:t>
            </a:r>
            <a:r>
              <a:rPr sz="2800" b="1" spc="-25" dirty="0">
                <a:solidFill>
                  <a:srgbClr val="171616"/>
                </a:solidFill>
                <a:latin typeface="Verdana"/>
                <a:cs typeface="Verdana"/>
              </a:rPr>
              <a:t>4</a:t>
            </a:r>
            <a:r>
              <a:rPr sz="2800" b="1" spc="-20" dirty="0">
                <a:solidFill>
                  <a:srgbClr val="171616"/>
                </a:solidFill>
                <a:latin typeface="Verdana"/>
                <a:cs typeface="Verdana"/>
              </a:rPr>
              <a:t>4</a:t>
            </a:r>
            <a:r>
              <a:rPr sz="2800" b="1" spc="-140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2800" b="1" spc="30" dirty="0">
                <a:solidFill>
                  <a:srgbClr val="171616"/>
                </a:solidFill>
                <a:latin typeface="Verdana"/>
                <a:cs typeface="Verdana"/>
              </a:rPr>
              <a:t>M</a:t>
            </a:r>
            <a:r>
              <a:rPr sz="2800" b="1" spc="-25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r>
              <a:rPr sz="2800" b="1" spc="-170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r>
              <a:rPr sz="2800" b="1" spc="-25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r>
              <a:rPr sz="2800" b="1" spc="-165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27804" y="6503181"/>
            <a:ext cx="100965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15" dirty="0">
                <a:solidFill>
                  <a:srgbClr val="171616"/>
                </a:solidFill>
                <a:latin typeface="Verdana"/>
                <a:cs typeface="Verdana"/>
              </a:rPr>
              <a:t>F</a:t>
            </a:r>
            <a:r>
              <a:rPr sz="2800" b="1" spc="35" dirty="0">
                <a:solidFill>
                  <a:srgbClr val="171616"/>
                </a:solidFill>
                <a:latin typeface="Verdana"/>
                <a:cs typeface="Verdana"/>
              </a:rPr>
              <a:t>A</a:t>
            </a:r>
            <a:r>
              <a:rPr sz="2800" b="1" spc="-170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r>
              <a:rPr sz="2800" b="1" spc="-20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49879" y="6503181"/>
            <a:ext cx="100965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15" dirty="0">
                <a:solidFill>
                  <a:srgbClr val="171616"/>
                </a:solidFill>
                <a:latin typeface="Verdana"/>
                <a:cs typeface="Verdana"/>
              </a:rPr>
              <a:t>F</a:t>
            </a:r>
            <a:r>
              <a:rPr sz="2800" b="1" spc="35" dirty="0">
                <a:solidFill>
                  <a:srgbClr val="171616"/>
                </a:solidFill>
                <a:latin typeface="Verdana"/>
                <a:cs typeface="Verdana"/>
              </a:rPr>
              <a:t>A</a:t>
            </a:r>
            <a:r>
              <a:rPr sz="2800" b="1" spc="-170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r>
              <a:rPr sz="2800" b="1" spc="-20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371972" y="6503181"/>
            <a:ext cx="100965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15" dirty="0">
                <a:solidFill>
                  <a:srgbClr val="171616"/>
                </a:solidFill>
                <a:latin typeface="Verdana"/>
                <a:cs typeface="Verdana"/>
              </a:rPr>
              <a:t>F</a:t>
            </a:r>
            <a:r>
              <a:rPr sz="2800" b="1" spc="35" dirty="0">
                <a:solidFill>
                  <a:srgbClr val="171616"/>
                </a:solidFill>
                <a:latin typeface="Verdana"/>
                <a:cs typeface="Verdana"/>
              </a:rPr>
              <a:t>A</a:t>
            </a:r>
            <a:r>
              <a:rPr sz="2800" b="1" spc="-170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r>
              <a:rPr sz="2800" b="1" spc="-20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1"/>
            <a:ext cx="1019810" cy="2955290"/>
          </a:xfrm>
          <a:custGeom>
            <a:avLst/>
            <a:gdLst/>
            <a:ahLst/>
            <a:cxnLst/>
            <a:rect l="l" t="t" r="r" b="b"/>
            <a:pathLst>
              <a:path w="1019810" h="2955290">
                <a:moveTo>
                  <a:pt x="0" y="0"/>
                </a:moveTo>
                <a:lnTo>
                  <a:pt x="1019583" y="0"/>
                </a:lnTo>
                <a:lnTo>
                  <a:pt x="1019583" y="2954830"/>
                </a:lnTo>
                <a:lnTo>
                  <a:pt x="0" y="2954830"/>
                </a:lnTo>
                <a:lnTo>
                  <a:pt x="0" y="0"/>
                </a:lnTo>
                <a:close/>
              </a:path>
            </a:pathLst>
          </a:custGeom>
          <a:solidFill>
            <a:srgbClr val="F5A3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Google Shape;79;p14">
            <a:extLst>
              <a:ext uri="{FF2B5EF4-FFF2-40B4-BE49-F238E27FC236}">
                <a16:creationId xmlns="" xmlns:a16="http://schemas.microsoft.com/office/drawing/2014/main" id="{45DE156B-AD74-4FEE-B6D5-9CDB14CAFF0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715000" y="2019300"/>
            <a:ext cx="11852275" cy="5852160"/>
            <a:chOff x="5723809" y="3068674"/>
            <a:chExt cx="11852275" cy="58521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3809" y="3068674"/>
              <a:ext cx="11852076" cy="585201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018456" y="6792045"/>
              <a:ext cx="1809750" cy="964565"/>
            </a:xfrm>
            <a:custGeom>
              <a:avLst/>
              <a:gdLst/>
              <a:ahLst/>
              <a:cxnLst/>
              <a:rect l="l" t="t" r="r" b="b"/>
              <a:pathLst>
                <a:path w="1809750" h="964565">
                  <a:moveTo>
                    <a:pt x="0" y="964406"/>
                  </a:moveTo>
                  <a:lnTo>
                    <a:pt x="0" y="0"/>
                  </a:lnTo>
                  <a:lnTo>
                    <a:pt x="1809745" y="0"/>
                  </a:lnTo>
                  <a:lnTo>
                    <a:pt x="1809745" y="964406"/>
                  </a:lnTo>
                  <a:lnTo>
                    <a:pt x="0" y="9644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44788" y="7204519"/>
              <a:ext cx="200388" cy="1889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009647" y="5742671"/>
            <a:ext cx="1809750" cy="59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43180" algn="ctr">
              <a:lnSpc>
                <a:spcPct val="100000"/>
              </a:lnSpc>
            </a:pPr>
            <a:r>
              <a:rPr sz="1000" b="1" spc="5" dirty="0">
                <a:solidFill>
                  <a:srgbClr val="171616"/>
                </a:solidFill>
                <a:latin typeface="Verdana"/>
                <a:cs typeface="Verdana"/>
              </a:rPr>
              <a:t>4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870328" y="5820281"/>
            <a:ext cx="902969" cy="1000125"/>
            <a:chOff x="7879137" y="6869655"/>
            <a:chExt cx="902969" cy="1000125"/>
          </a:xfrm>
        </p:grpSpPr>
        <p:sp>
          <p:nvSpPr>
            <p:cNvPr id="9" name="object 9"/>
            <p:cNvSpPr/>
            <p:nvPr/>
          </p:nvSpPr>
          <p:spPr>
            <a:xfrm>
              <a:off x="7879137" y="6869655"/>
              <a:ext cx="902969" cy="1000125"/>
            </a:xfrm>
            <a:custGeom>
              <a:avLst/>
              <a:gdLst/>
              <a:ahLst/>
              <a:cxnLst/>
              <a:rect l="l" t="t" r="r" b="b"/>
              <a:pathLst>
                <a:path w="902970" h="1000125">
                  <a:moveTo>
                    <a:pt x="902593" y="1000006"/>
                  </a:moveTo>
                  <a:lnTo>
                    <a:pt x="0" y="1000006"/>
                  </a:lnTo>
                  <a:lnTo>
                    <a:pt x="0" y="0"/>
                  </a:lnTo>
                  <a:lnTo>
                    <a:pt x="902593" y="0"/>
                  </a:lnTo>
                  <a:lnTo>
                    <a:pt x="902593" y="10000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0241" y="7265095"/>
              <a:ext cx="200386" cy="18896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870328" y="5820281"/>
            <a:ext cx="902969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150" dirty="0">
                <a:solidFill>
                  <a:srgbClr val="171616"/>
                </a:solidFill>
                <a:latin typeface="Verdana"/>
                <a:cs typeface="Verdana"/>
              </a:rPr>
              <a:t>14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62794" y="9459860"/>
            <a:ext cx="759460" cy="177800"/>
          </a:xfrm>
          <a:custGeom>
            <a:avLst/>
            <a:gdLst/>
            <a:ahLst/>
            <a:cxnLst/>
            <a:rect l="l" t="t" r="r" b="b"/>
            <a:pathLst>
              <a:path w="759459" h="177800">
                <a:moveTo>
                  <a:pt x="759188" y="177498"/>
                </a:moveTo>
                <a:lnTo>
                  <a:pt x="0" y="177498"/>
                </a:lnTo>
                <a:lnTo>
                  <a:pt x="0" y="0"/>
                </a:lnTo>
                <a:lnTo>
                  <a:pt x="759188" y="0"/>
                </a:lnTo>
                <a:lnTo>
                  <a:pt x="759188" y="177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95522" y="9212140"/>
            <a:ext cx="5982277" cy="762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9000"/>
              </a:lnSpc>
              <a:spcBef>
                <a:spcPts val="95"/>
              </a:spcBef>
            </a:pPr>
            <a:r>
              <a:rPr sz="1650" b="1" dirty="0">
                <a:solidFill>
                  <a:srgbClr val="171616"/>
                </a:solidFill>
                <a:latin typeface="Verdana"/>
                <a:cs typeface="Verdana"/>
              </a:rPr>
              <a:t>ATIVAÇÃO TOTAL DOS BLOCOS 4, 5, 6 E 8  MERCADO PÚBLICO E ADMINISTRAÇÃO PÚBLICA</a:t>
            </a:r>
            <a:endParaRPr sz="1650" dirty="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62472" y="3102475"/>
            <a:ext cx="3480435" cy="3881120"/>
            <a:chOff x="1671281" y="4151849"/>
            <a:chExt cx="3480435" cy="3881120"/>
          </a:xfrm>
        </p:grpSpPr>
        <p:sp>
          <p:nvSpPr>
            <p:cNvPr id="15" name="object 15"/>
            <p:cNvSpPr/>
            <p:nvPr/>
          </p:nvSpPr>
          <p:spPr>
            <a:xfrm>
              <a:off x="1671281" y="4151849"/>
              <a:ext cx="3480435" cy="3881120"/>
            </a:xfrm>
            <a:custGeom>
              <a:avLst/>
              <a:gdLst/>
              <a:ahLst/>
              <a:cxnLst/>
              <a:rect l="l" t="t" r="r" b="b"/>
              <a:pathLst>
                <a:path w="3480435" h="3881120">
                  <a:moveTo>
                    <a:pt x="3356999" y="3881123"/>
                  </a:moveTo>
                  <a:lnTo>
                    <a:pt x="122831" y="3881123"/>
                  </a:lnTo>
                  <a:lnTo>
                    <a:pt x="75085" y="3871448"/>
                  </a:lnTo>
                  <a:lnTo>
                    <a:pt x="36034" y="3845088"/>
                  </a:lnTo>
                  <a:lnTo>
                    <a:pt x="9674" y="3806038"/>
                  </a:lnTo>
                  <a:lnTo>
                    <a:pt x="0" y="3758292"/>
                  </a:lnTo>
                  <a:lnTo>
                    <a:pt x="0" y="122831"/>
                  </a:lnTo>
                  <a:lnTo>
                    <a:pt x="9674" y="75085"/>
                  </a:lnTo>
                  <a:lnTo>
                    <a:pt x="36034" y="36034"/>
                  </a:lnTo>
                  <a:lnTo>
                    <a:pt x="75085" y="9674"/>
                  </a:lnTo>
                  <a:lnTo>
                    <a:pt x="122831" y="0"/>
                  </a:lnTo>
                  <a:lnTo>
                    <a:pt x="3356999" y="0"/>
                  </a:lnTo>
                  <a:lnTo>
                    <a:pt x="3404745" y="9674"/>
                  </a:lnTo>
                  <a:lnTo>
                    <a:pt x="3443796" y="36034"/>
                  </a:lnTo>
                  <a:lnTo>
                    <a:pt x="3470156" y="75085"/>
                  </a:lnTo>
                  <a:lnTo>
                    <a:pt x="3479831" y="122831"/>
                  </a:lnTo>
                  <a:lnTo>
                    <a:pt x="3479831" y="3758292"/>
                  </a:lnTo>
                  <a:lnTo>
                    <a:pt x="3470156" y="3806038"/>
                  </a:lnTo>
                  <a:lnTo>
                    <a:pt x="3443796" y="3845088"/>
                  </a:lnTo>
                  <a:lnTo>
                    <a:pt x="3404745" y="3871448"/>
                  </a:lnTo>
                  <a:lnTo>
                    <a:pt x="3356999" y="3881123"/>
                  </a:lnTo>
                  <a:close/>
                </a:path>
              </a:pathLst>
            </a:custGeom>
            <a:solidFill>
              <a:srgbClr val="F5A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05690" y="4960027"/>
              <a:ext cx="811530" cy="811530"/>
            </a:xfrm>
            <a:custGeom>
              <a:avLst/>
              <a:gdLst/>
              <a:ahLst/>
              <a:cxnLst/>
              <a:rect l="l" t="t" r="r" b="b"/>
              <a:pathLst>
                <a:path w="811529" h="811529">
                  <a:moveTo>
                    <a:pt x="405508" y="811015"/>
                  </a:moveTo>
                  <a:lnTo>
                    <a:pt x="358216" y="808287"/>
                  </a:lnTo>
                  <a:lnTo>
                    <a:pt x="312528" y="800305"/>
                  </a:lnTo>
                  <a:lnTo>
                    <a:pt x="268746" y="787374"/>
                  </a:lnTo>
                  <a:lnTo>
                    <a:pt x="227175" y="769799"/>
                  </a:lnTo>
                  <a:lnTo>
                    <a:pt x="188119" y="747882"/>
                  </a:lnTo>
                  <a:lnTo>
                    <a:pt x="151883" y="721929"/>
                  </a:lnTo>
                  <a:lnTo>
                    <a:pt x="118770" y="692244"/>
                  </a:lnTo>
                  <a:lnTo>
                    <a:pt x="89085" y="659131"/>
                  </a:lnTo>
                  <a:lnTo>
                    <a:pt x="63132" y="622895"/>
                  </a:lnTo>
                  <a:lnTo>
                    <a:pt x="41216" y="583839"/>
                  </a:lnTo>
                  <a:lnTo>
                    <a:pt x="23640" y="542268"/>
                  </a:lnTo>
                  <a:lnTo>
                    <a:pt x="10709" y="498486"/>
                  </a:lnTo>
                  <a:lnTo>
                    <a:pt x="2727" y="452798"/>
                  </a:lnTo>
                  <a:lnTo>
                    <a:pt x="0" y="405503"/>
                  </a:lnTo>
                  <a:lnTo>
                    <a:pt x="2727" y="358216"/>
                  </a:lnTo>
                  <a:lnTo>
                    <a:pt x="10709" y="312528"/>
                  </a:lnTo>
                  <a:lnTo>
                    <a:pt x="23640" y="268746"/>
                  </a:lnTo>
                  <a:lnTo>
                    <a:pt x="41216" y="227175"/>
                  </a:lnTo>
                  <a:lnTo>
                    <a:pt x="63132" y="188119"/>
                  </a:lnTo>
                  <a:lnTo>
                    <a:pt x="89085" y="151883"/>
                  </a:lnTo>
                  <a:lnTo>
                    <a:pt x="118770" y="118770"/>
                  </a:lnTo>
                  <a:lnTo>
                    <a:pt x="151883" y="89085"/>
                  </a:lnTo>
                  <a:lnTo>
                    <a:pt x="188119" y="63132"/>
                  </a:lnTo>
                  <a:lnTo>
                    <a:pt x="227175" y="41216"/>
                  </a:lnTo>
                  <a:lnTo>
                    <a:pt x="268746" y="23640"/>
                  </a:lnTo>
                  <a:lnTo>
                    <a:pt x="312528" y="10709"/>
                  </a:lnTo>
                  <a:lnTo>
                    <a:pt x="358216" y="2728"/>
                  </a:lnTo>
                  <a:lnTo>
                    <a:pt x="405507" y="0"/>
                  </a:lnTo>
                  <a:lnTo>
                    <a:pt x="452798" y="2728"/>
                  </a:lnTo>
                  <a:lnTo>
                    <a:pt x="498486" y="10709"/>
                  </a:lnTo>
                  <a:lnTo>
                    <a:pt x="542268" y="23640"/>
                  </a:lnTo>
                  <a:lnTo>
                    <a:pt x="583839" y="41216"/>
                  </a:lnTo>
                  <a:lnTo>
                    <a:pt x="622895" y="63132"/>
                  </a:lnTo>
                  <a:lnTo>
                    <a:pt x="659131" y="89085"/>
                  </a:lnTo>
                  <a:lnTo>
                    <a:pt x="692244" y="118770"/>
                  </a:lnTo>
                  <a:lnTo>
                    <a:pt x="721929" y="151883"/>
                  </a:lnTo>
                  <a:lnTo>
                    <a:pt x="747882" y="188119"/>
                  </a:lnTo>
                  <a:lnTo>
                    <a:pt x="769798" y="227175"/>
                  </a:lnTo>
                  <a:lnTo>
                    <a:pt x="787374" y="268746"/>
                  </a:lnTo>
                  <a:lnTo>
                    <a:pt x="800305" y="312528"/>
                  </a:lnTo>
                  <a:lnTo>
                    <a:pt x="808287" y="358216"/>
                  </a:lnTo>
                  <a:lnTo>
                    <a:pt x="811014" y="405507"/>
                  </a:lnTo>
                  <a:lnTo>
                    <a:pt x="808287" y="452798"/>
                  </a:lnTo>
                  <a:lnTo>
                    <a:pt x="800305" y="498486"/>
                  </a:lnTo>
                  <a:lnTo>
                    <a:pt x="787374" y="542268"/>
                  </a:lnTo>
                  <a:lnTo>
                    <a:pt x="769798" y="583839"/>
                  </a:lnTo>
                  <a:lnTo>
                    <a:pt x="747882" y="622895"/>
                  </a:lnTo>
                  <a:lnTo>
                    <a:pt x="721929" y="659131"/>
                  </a:lnTo>
                  <a:lnTo>
                    <a:pt x="692244" y="692244"/>
                  </a:lnTo>
                  <a:lnTo>
                    <a:pt x="659131" y="721929"/>
                  </a:lnTo>
                  <a:lnTo>
                    <a:pt x="622895" y="747882"/>
                  </a:lnTo>
                  <a:lnTo>
                    <a:pt x="583839" y="769799"/>
                  </a:lnTo>
                  <a:lnTo>
                    <a:pt x="542268" y="787374"/>
                  </a:lnTo>
                  <a:lnTo>
                    <a:pt x="498486" y="800305"/>
                  </a:lnTo>
                  <a:lnTo>
                    <a:pt x="452798" y="808287"/>
                  </a:lnTo>
                  <a:lnTo>
                    <a:pt x="405508" y="811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469849" y="7421212"/>
            <a:ext cx="186499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295" dirty="0">
                <a:solidFill>
                  <a:srgbClr val="171616"/>
                </a:solidFill>
                <a:latin typeface="Verdana"/>
                <a:cs typeface="Verdana"/>
              </a:rPr>
              <a:t>3</a:t>
            </a:r>
            <a:r>
              <a:rPr sz="2800" b="1" spc="-160" dirty="0">
                <a:solidFill>
                  <a:srgbClr val="171616"/>
                </a:solidFill>
                <a:latin typeface="Verdana"/>
                <a:cs typeface="Verdana"/>
              </a:rPr>
              <a:t>6</a:t>
            </a:r>
            <a:r>
              <a:rPr sz="2800" b="1" spc="-140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2800" b="1" spc="30" dirty="0">
                <a:solidFill>
                  <a:srgbClr val="171616"/>
                </a:solidFill>
                <a:latin typeface="Verdana"/>
                <a:cs typeface="Verdana"/>
              </a:rPr>
              <a:t>M</a:t>
            </a:r>
            <a:r>
              <a:rPr sz="2800" b="1" spc="-25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r>
              <a:rPr sz="2800" b="1" spc="-170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r>
              <a:rPr sz="2800" b="1" spc="-25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r>
              <a:rPr sz="2800" b="1" spc="-165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1019810" cy="2955290"/>
          </a:xfrm>
          <a:custGeom>
            <a:avLst/>
            <a:gdLst/>
            <a:ahLst/>
            <a:cxnLst/>
            <a:rect l="l" t="t" r="r" b="b"/>
            <a:pathLst>
              <a:path w="1019810" h="2955290">
                <a:moveTo>
                  <a:pt x="0" y="0"/>
                </a:moveTo>
                <a:lnTo>
                  <a:pt x="1019583" y="0"/>
                </a:lnTo>
                <a:lnTo>
                  <a:pt x="1019583" y="2954831"/>
                </a:lnTo>
                <a:lnTo>
                  <a:pt x="0" y="2954831"/>
                </a:lnTo>
                <a:lnTo>
                  <a:pt x="0" y="0"/>
                </a:lnTo>
                <a:close/>
              </a:path>
            </a:pathLst>
          </a:custGeom>
          <a:solidFill>
            <a:srgbClr val="F5A3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Google Shape;79;p14">
            <a:extLst>
              <a:ext uri="{FF2B5EF4-FFF2-40B4-BE49-F238E27FC236}">
                <a16:creationId xmlns="" xmlns:a16="http://schemas.microsoft.com/office/drawing/2014/main" id="{8E7F5548-816B-4E9B-9EFE-81293D0A053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object 9">
            <a:extLst>
              <a:ext uri="{FF2B5EF4-FFF2-40B4-BE49-F238E27FC236}">
                <a16:creationId xmlns="" xmlns:a16="http://schemas.microsoft.com/office/drawing/2014/main" id="{84981E8B-D21D-4A7E-A03B-56DE5FB52086}"/>
              </a:ext>
            </a:extLst>
          </p:cNvPr>
          <p:cNvSpPr txBox="1"/>
          <p:nvPr/>
        </p:nvSpPr>
        <p:spPr>
          <a:xfrm>
            <a:off x="2897559" y="4066920"/>
            <a:ext cx="1009650" cy="184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BR" sz="2750" b="1" spc="20" dirty="0">
                <a:solidFill>
                  <a:srgbClr val="171616"/>
                </a:solidFill>
                <a:latin typeface="Verdana"/>
                <a:cs typeface="Verdana"/>
              </a:rPr>
              <a:t>A</a:t>
            </a:r>
            <a:endParaRPr sz="27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800" b="1" spc="-45" dirty="0">
                <a:solidFill>
                  <a:srgbClr val="171616"/>
                </a:solidFill>
                <a:latin typeface="Verdana"/>
                <a:cs typeface="Verdana"/>
              </a:rPr>
              <a:t>FASE</a:t>
            </a:r>
            <a:endParaRPr sz="2800" dirty="0">
              <a:latin typeface="Verdana"/>
              <a:cs typeface="Verdana"/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H="1" flipV="1">
            <a:off x="14020800" y="1104900"/>
            <a:ext cx="15566" cy="222722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13944759" y="6397362"/>
            <a:ext cx="0" cy="201520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16154400" y="2007126"/>
            <a:ext cx="8809" cy="21457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8321625" y="6577123"/>
            <a:ext cx="0" cy="16881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E07F2DB1-BB88-C7E5-EB70-BFA167BF42CD}"/>
              </a:ext>
            </a:extLst>
          </p:cNvPr>
          <p:cNvSpPr txBox="1"/>
          <p:nvPr/>
        </p:nvSpPr>
        <p:spPr>
          <a:xfrm>
            <a:off x="12466723" y="8465821"/>
            <a:ext cx="289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MERCADO PÚBLICO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E9D020BA-1F1A-2351-420B-7755074173E8}"/>
              </a:ext>
            </a:extLst>
          </p:cNvPr>
          <p:cNvSpPr txBox="1"/>
          <p:nvPr/>
        </p:nvSpPr>
        <p:spPr>
          <a:xfrm>
            <a:off x="12360534" y="545994"/>
            <a:ext cx="367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ÓRGÃOS MUNICIPAIS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88D597D1-7367-530D-C4AC-3BD98BF38C8D}"/>
              </a:ext>
            </a:extLst>
          </p:cNvPr>
          <p:cNvSpPr txBox="1"/>
          <p:nvPr/>
        </p:nvSpPr>
        <p:spPr>
          <a:xfrm>
            <a:off x="15139637" y="1382310"/>
            <a:ext cx="367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ARTE E CULTURA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114FF648-0A90-2FBF-22C9-DF0ECF8F387B}"/>
              </a:ext>
            </a:extLst>
          </p:cNvPr>
          <p:cNvSpPr txBox="1"/>
          <p:nvPr/>
        </p:nvSpPr>
        <p:spPr>
          <a:xfrm>
            <a:off x="6583725" y="8310896"/>
            <a:ext cx="367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ÓRGÃOS MUNICIPAIS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400" y="3086100"/>
            <a:ext cx="3480435" cy="3881120"/>
            <a:chOff x="1671281" y="4151852"/>
            <a:chExt cx="3480435" cy="3881120"/>
          </a:xfrm>
        </p:grpSpPr>
        <p:sp>
          <p:nvSpPr>
            <p:cNvPr id="3" name="object 3"/>
            <p:cNvSpPr/>
            <p:nvPr/>
          </p:nvSpPr>
          <p:spPr>
            <a:xfrm>
              <a:off x="1671281" y="4151852"/>
              <a:ext cx="3480435" cy="3881120"/>
            </a:xfrm>
            <a:custGeom>
              <a:avLst/>
              <a:gdLst/>
              <a:ahLst/>
              <a:cxnLst/>
              <a:rect l="l" t="t" r="r" b="b"/>
              <a:pathLst>
                <a:path w="3480435" h="3881120">
                  <a:moveTo>
                    <a:pt x="3356999" y="3881123"/>
                  </a:moveTo>
                  <a:lnTo>
                    <a:pt x="122831" y="3881123"/>
                  </a:lnTo>
                  <a:lnTo>
                    <a:pt x="75085" y="3871448"/>
                  </a:lnTo>
                  <a:lnTo>
                    <a:pt x="36034" y="3845088"/>
                  </a:lnTo>
                  <a:lnTo>
                    <a:pt x="9674" y="3806038"/>
                  </a:lnTo>
                  <a:lnTo>
                    <a:pt x="0" y="3758292"/>
                  </a:lnTo>
                  <a:lnTo>
                    <a:pt x="0" y="122831"/>
                  </a:lnTo>
                  <a:lnTo>
                    <a:pt x="9674" y="75085"/>
                  </a:lnTo>
                  <a:lnTo>
                    <a:pt x="36034" y="36034"/>
                  </a:lnTo>
                  <a:lnTo>
                    <a:pt x="75085" y="9674"/>
                  </a:lnTo>
                  <a:lnTo>
                    <a:pt x="122831" y="0"/>
                  </a:lnTo>
                  <a:lnTo>
                    <a:pt x="3356999" y="0"/>
                  </a:lnTo>
                  <a:lnTo>
                    <a:pt x="3404745" y="9674"/>
                  </a:lnTo>
                  <a:lnTo>
                    <a:pt x="3443796" y="36034"/>
                  </a:lnTo>
                  <a:lnTo>
                    <a:pt x="3470156" y="75085"/>
                  </a:lnTo>
                  <a:lnTo>
                    <a:pt x="3479831" y="122831"/>
                  </a:lnTo>
                  <a:lnTo>
                    <a:pt x="3479831" y="3758292"/>
                  </a:lnTo>
                  <a:lnTo>
                    <a:pt x="3470156" y="3806038"/>
                  </a:lnTo>
                  <a:lnTo>
                    <a:pt x="3443796" y="3845088"/>
                  </a:lnTo>
                  <a:lnTo>
                    <a:pt x="3404745" y="3871448"/>
                  </a:lnTo>
                  <a:lnTo>
                    <a:pt x="3356999" y="3881123"/>
                  </a:lnTo>
                  <a:close/>
                </a:path>
              </a:pathLst>
            </a:custGeom>
            <a:solidFill>
              <a:srgbClr val="AF9D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05690" y="4960030"/>
              <a:ext cx="811530" cy="811530"/>
            </a:xfrm>
            <a:custGeom>
              <a:avLst/>
              <a:gdLst/>
              <a:ahLst/>
              <a:cxnLst/>
              <a:rect l="l" t="t" r="r" b="b"/>
              <a:pathLst>
                <a:path w="811529" h="811529">
                  <a:moveTo>
                    <a:pt x="405507" y="811015"/>
                  </a:moveTo>
                  <a:lnTo>
                    <a:pt x="358216" y="808287"/>
                  </a:lnTo>
                  <a:lnTo>
                    <a:pt x="312528" y="800305"/>
                  </a:lnTo>
                  <a:lnTo>
                    <a:pt x="268746" y="787374"/>
                  </a:lnTo>
                  <a:lnTo>
                    <a:pt x="227175" y="769798"/>
                  </a:lnTo>
                  <a:lnTo>
                    <a:pt x="188119" y="747882"/>
                  </a:lnTo>
                  <a:lnTo>
                    <a:pt x="151883" y="721929"/>
                  </a:lnTo>
                  <a:lnTo>
                    <a:pt x="118770" y="692244"/>
                  </a:lnTo>
                  <a:lnTo>
                    <a:pt x="89085" y="659131"/>
                  </a:lnTo>
                  <a:lnTo>
                    <a:pt x="63132" y="622895"/>
                  </a:lnTo>
                  <a:lnTo>
                    <a:pt x="41216" y="583839"/>
                  </a:lnTo>
                  <a:lnTo>
                    <a:pt x="23640" y="542268"/>
                  </a:lnTo>
                  <a:lnTo>
                    <a:pt x="10709" y="498486"/>
                  </a:lnTo>
                  <a:lnTo>
                    <a:pt x="2727" y="452798"/>
                  </a:lnTo>
                  <a:lnTo>
                    <a:pt x="0" y="405511"/>
                  </a:lnTo>
                  <a:lnTo>
                    <a:pt x="2727" y="358216"/>
                  </a:lnTo>
                  <a:lnTo>
                    <a:pt x="10709" y="312528"/>
                  </a:lnTo>
                  <a:lnTo>
                    <a:pt x="23640" y="268746"/>
                  </a:lnTo>
                  <a:lnTo>
                    <a:pt x="41216" y="227175"/>
                  </a:lnTo>
                  <a:lnTo>
                    <a:pt x="63132" y="188119"/>
                  </a:lnTo>
                  <a:lnTo>
                    <a:pt x="89085" y="151883"/>
                  </a:lnTo>
                  <a:lnTo>
                    <a:pt x="118770" y="118770"/>
                  </a:lnTo>
                  <a:lnTo>
                    <a:pt x="151883" y="89085"/>
                  </a:lnTo>
                  <a:lnTo>
                    <a:pt x="188119" y="63132"/>
                  </a:lnTo>
                  <a:lnTo>
                    <a:pt x="227175" y="41216"/>
                  </a:lnTo>
                  <a:lnTo>
                    <a:pt x="268746" y="23640"/>
                  </a:lnTo>
                  <a:lnTo>
                    <a:pt x="312528" y="10709"/>
                  </a:lnTo>
                  <a:lnTo>
                    <a:pt x="358216" y="2727"/>
                  </a:lnTo>
                  <a:lnTo>
                    <a:pt x="405504" y="0"/>
                  </a:lnTo>
                  <a:lnTo>
                    <a:pt x="452798" y="2727"/>
                  </a:lnTo>
                  <a:lnTo>
                    <a:pt x="498486" y="10709"/>
                  </a:lnTo>
                  <a:lnTo>
                    <a:pt x="542268" y="23640"/>
                  </a:lnTo>
                  <a:lnTo>
                    <a:pt x="583839" y="41216"/>
                  </a:lnTo>
                  <a:lnTo>
                    <a:pt x="622895" y="63132"/>
                  </a:lnTo>
                  <a:lnTo>
                    <a:pt x="659131" y="89085"/>
                  </a:lnTo>
                  <a:lnTo>
                    <a:pt x="692244" y="118770"/>
                  </a:lnTo>
                  <a:lnTo>
                    <a:pt x="721929" y="151883"/>
                  </a:lnTo>
                  <a:lnTo>
                    <a:pt x="747882" y="188119"/>
                  </a:lnTo>
                  <a:lnTo>
                    <a:pt x="769798" y="227175"/>
                  </a:lnTo>
                  <a:lnTo>
                    <a:pt x="787374" y="268746"/>
                  </a:lnTo>
                  <a:lnTo>
                    <a:pt x="800305" y="312528"/>
                  </a:lnTo>
                  <a:lnTo>
                    <a:pt x="808287" y="358216"/>
                  </a:lnTo>
                  <a:lnTo>
                    <a:pt x="811014" y="405503"/>
                  </a:lnTo>
                  <a:lnTo>
                    <a:pt x="808287" y="452798"/>
                  </a:lnTo>
                  <a:lnTo>
                    <a:pt x="800305" y="498486"/>
                  </a:lnTo>
                  <a:lnTo>
                    <a:pt x="787374" y="542268"/>
                  </a:lnTo>
                  <a:lnTo>
                    <a:pt x="769798" y="583839"/>
                  </a:lnTo>
                  <a:lnTo>
                    <a:pt x="747882" y="622895"/>
                  </a:lnTo>
                  <a:lnTo>
                    <a:pt x="721929" y="659131"/>
                  </a:lnTo>
                  <a:lnTo>
                    <a:pt x="692244" y="692244"/>
                  </a:lnTo>
                  <a:lnTo>
                    <a:pt x="659131" y="721929"/>
                  </a:lnTo>
                  <a:lnTo>
                    <a:pt x="622895" y="747882"/>
                  </a:lnTo>
                  <a:lnTo>
                    <a:pt x="583839" y="769798"/>
                  </a:lnTo>
                  <a:lnTo>
                    <a:pt x="542268" y="787374"/>
                  </a:lnTo>
                  <a:lnTo>
                    <a:pt x="498486" y="800305"/>
                  </a:lnTo>
                  <a:lnTo>
                    <a:pt x="452798" y="808287"/>
                  </a:lnTo>
                  <a:lnTo>
                    <a:pt x="405507" y="811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962794" y="9459863"/>
            <a:ext cx="759460" cy="177800"/>
          </a:xfrm>
          <a:custGeom>
            <a:avLst/>
            <a:gdLst/>
            <a:ahLst/>
            <a:cxnLst/>
            <a:rect l="l" t="t" r="r" b="b"/>
            <a:pathLst>
              <a:path w="759459" h="177800">
                <a:moveTo>
                  <a:pt x="759188" y="177498"/>
                </a:moveTo>
                <a:lnTo>
                  <a:pt x="0" y="177498"/>
                </a:lnTo>
                <a:lnTo>
                  <a:pt x="0" y="0"/>
                </a:lnTo>
                <a:lnTo>
                  <a:pt x="759188" y="0"/>
                </a:lnTo>
                <a:lnTo>
                  <a:pt x="759188" y="177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696403" y="2154018"/>
            <a:ext cx="11730990" cy="5793105"/>
            <a:chOff x="5691284" y="3219770"/>
            <a:chExt cx="11730990" cy="57931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1284" y="3219770"/>
              <a:ext cx="11730870" cy="57925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1982" y="7457542"/>
              <a:ext cx="1076324" cy="50482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11487" y="4050542"/>
            <a:ext cx="1009650" cy="184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750" b="1" spc="20" dirty="0">
                <a:solidFill>
                  <a:srgbClr val="171616"/>
                </a:solidFill>
                <a:latin typeface="Verdana"/>
                <a:cs typeface="Verdana"/>
              </a:rPr>
              <a:t>B</a:t>
            </a:r>
            <a:endParaRPr sz="27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800" b="1" spc="-45" dirty="0">
                <a:solidFill>
                  <a:srgbClr val="171616"/>
                </a:solidFill>
                <a:latin typeface="Verdana"/>
                <a:cs typeface="Verdana"/>
              </a:rPr>
              <a:t>FASE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7529" y="7404837"/>
            <a:ext cx="185801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215" dirty="0">
                <a:solidFill>
                  <a:srgbClr val="171616"/>
                </a:solidFill>
                <a:latin typeface="Verdana"/>
                <a:cs typeface="Verdana"/>
              </a:rPr>
              <a:t>7</a:t>
            </a:r>
            <a:r>
              <a:rPr sz="2800" b="1" spc="-305" dirty="0">
                <a:solidFill>
                  <a:srgbClr val="171616"/>
                </a:solidFill>
                <a:latin typeface="Verdana"/>
                <a:cs typeface="Verdana"/>
              </a:rPr>
              <a:t>2</a:t>
            </a:r>
            <a:r>
              <a:rPr sz="2800" b="1" spc="-140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2800" b="1" spc="30" dirty="0">
                <a:solidFill>
                  <a:srgbClr val="171616"/>
                </a:solidFill>
                <a:latin typeface="Verdana"/>
                <a:cs typeface="Verdana"/>
              </a:rPr>
              <a:t>M</a:t>
            </a:r>
            <a:r>
              <a:rPr sz="2800" b="1" spc="-25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r>
              <a:rPr sz="2800" b="1" spc="-170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r>
              <a:rPr sz="2800" b="1" spc="-25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r>
              <a:rPr sz="2800" b="1" spc="-165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95523" y="9212151"/>
            <a:ext cx="8597900" cy="82550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650" b="1" spc="20" dirty="0">
                <a:solidFill>
                  <a:srgbClr val="171616"/>
                </a:solidFill>
                <a:latin typeface="Verdana"/>
                <a:cs typeface="Verdana"/>
              </a:rPr>
              <a:t>A</a:t>
            </a:r>
            <a:r>
              <a:rPr sz="1650" b="1" spc="-75" dirty="0">
                <a:solidFill>
                  <a:srgbClr val="171616"/>
                </a:solidFill>
                <a:latin typeface="Verdana"/>
                <a:cs typeface="Verdana"/>
              </a:rPr>
              <a:t>T</a:t>
            </a:r>
            <a:r>
              <a:rPr sz="1650" b="1" spc="-345" dirty="0">
                <a:solidFill>
                  <a:srgbClr val="171616"/>
                </a:solidFill>
                <a:latin typeface="Verdana"/>
                <a:cs typeface="Verdana"/>
              </a:rPr>
              <a:t>I</a:t>
            </a:r>
            <a:r>
              <a:rPr sz="1650" b="1" spc="10" dirty="0">
                <a:solidFill>
                  <a:srgbClr val="171616"/>
                </a:solidFill>
                <a:latin typeface="Verdana"/>
                <a:cs typeface="Verdana"/>
              </a:rPr>
              <a:t>V</a:t>
            </a:r>
            <a:r>
              <a:rPr sz="1650" b="1" spc="20" dirty="0">
                <a:solidFill>
                  <a:srgbClr val="171616"/>
                </a:solidFill>
                <a:latin typeface="Verdana"/>
                <a:cs typeface="Verdana"/>
              </a:rPr>
              <a:t>A</a:t>
            </a:r>
            <a:r>
              <a:rPr sz="1650" b="1" spc="25" dirty="0">
                <a:solidFill>
                  <a:srgbClr val="171616"/>
                </a:solidFill>
                <a:latin typeface="Verdana"/>
                <a:cs typeface="Verdana"/>
              </a:rPr>
              <a:t>Ç</a:t>
            </a:r>
            <a:r>
              <a:rPr sz="1650" b="1" spc="20" dirty="0">
                <a:solidFill>
                  <a:srgbClr val="171616"/>
                </a:solidFill>
                <a:latin typeface="Verdana"/>
                <a:cs typeface="Verdana"/>
              </a:rPr>
              <a:t>Ã</a:t>
            </a:r>
            <a:r>
              <a:rPr sz="1650" b="1" spc="5" dirty="0">
                <a:solidFill>
                  <a:srgbClr val="171616"/>
                </a:solidFill>
                <a:latin typeface="Verdana"/>
                <a:cs typeface="Verdana"/>
              </a:rPr>
              <a:t>O</a:t>
            </a:r>
            <a:r>
              <a:rPr sz="1650" b="1" spc="-85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1650" b="1" spc="-75" dirty="0">
                <a:solidFill>
                  <a:srgbClr val="171616"/>
                </a:solidFill>
                <a:latin typeface="Verdana"/>
                <a:cs typeface="Verdana"/>
              </a:rPr>
              <a:t>T</a:t>
            </a:r>
            <a:r>
              <a:rPr sz="1650" b="1" dirty="0">
                <a:solidFill>
                  <a:srgbClr val="171616"/>
                </a:solidFill>
                <a:latin typeface="Verdana"/>
                <a:cs typeface="Verdana"/>
              </a:rPr>
              <a:t>O</a:t>
            </a:r>
            <a:r>
              <a:rPr sz="1650" b="1" spc="-75" dirty="0">
                <a:solidFill>
                  <a:srgbClr val="171616"/>
                </a:solidFill>
                <a:latin typeface="Verdana"/>
                <a:cs typeface="Verdana"/>
              </a:rPr>
              <a:t>T</a:t>
            </a:r>
            <a:r>
              <a:rPr sz="1650" b="1" spc="20" dirty="0">
                <a:solidFill>
                  <a:srgbClr val="171616"/>
                </a:solidFill>
                <a:latin typeface="Verdana"/>
                <a:cs typeface="Verdana"/>
              </a:rPr>
              <a:t>A</a:t>
            </a:r>
            <a:r>
              <a:rPr sz="1650" b="1" spc="-40" dirty="0">
                <a:solidFill>
                  <a:srgbClr val="171616"/>
                </a:solidFill>
                <a:latin typeface="Verdana"/>
                <a:cs typeface="Verdana"/>
              </a:rPr>
              <a:t>L</a:t>
            </a:r>
            <a:r>
              <a:rPr sz="1650" b="1" spc="-85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1650" b="1" dirty="0">
                <a:solidFill>
                  <a:srgbClr val="171616"/>
                </a:solidFill>
                <a:latin typeface="Verdana"/>
                <a:cs typeface="Verdana"/>
              </a:rPr>
              <a:t>DO</a:t>
            </a:r>
            <a:r>
              <a:rPr sz="1650" b="1" spc="-95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r>
              <a:rPr sz="1650" b="1" spc="-85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1650" b="1" spc="15" dirty="0">
                <a:solidFill>
                  <a:srgbClr val="171616"/>
                </a:solidFill>
                <a:latin typeface="Verdana"/>
                <a:cs typeface="Verdana"/>
              </a:rPr>
              <a:t>B</a:t>
            </a:r>
            <a:r>
              <a:rPr sz="1650" b="1" spc="-45" dirty="0">
                <a:solidFill>
                  <a:srgbClr val="171616"/>
                </a:solidFill>
                <a:latin typeface="Verdana"/>
                <a:cs typeface="Verdana"/>
              </a:rPr>
              <a:t>L</a:t>
            </a:r>
            <a:r>
              <a:rPr sz="1650" b="1" dirty="0">
                <a:solidFill>
                  <a:srgbClr val="171616"/>
                </a:solidFill>
                <a:latin typeface="Verdana"/>
                <a:cs typeface="Verdana"/>
              </a:rPr>
              <a:t>O</a:t>
            </a:r>
            <a:r>
              <a:rPr sz="1650" b="1" spc="25" dirty="0">
                <a:solidFill>
                  <a:srgbClr val="171616"/>
                </a:solidFill>
                <a:latin typeface="Verdana"/>
                <a:cs typeface="Verdana"/>
              </a:rPr>
              <a:t>C</a:t>
            </a:r>
            <a:r>
              <a:rPr sz="1650" b="1" dirty="0">
                <a:solidFill>
                  <a:srgbClr val="171616"/>
                </a:solidFill>
                <a:latin typeface="Verdana"/>
                <a:cs typeface="Verdana"/>
              </a:rPr>
              <a:t>O</a:t>
            </a:r>
            <a:r>
              <a:rPr sz="1650" b="1" spc="-95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r>
              <a:rPr sz="1650" b="1" spc="-85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1650" b="1" spc="-185" dirty="0">
                <a:solidFill>
                  <a:srgbClr val="171616"/>
                </a:solidFill>
                <a:latin typeface="Verdana"/>
                <a:cs typeface="Verdana"/>
              </a:rPr>
              <a:t>2</a:t>
            </a:r>
            <a:r>
              <a:rPr sz="1650" b="1" spc="-125" dirty="0">
                <a:solidFill>
                  <a:srgbClr val="171616"/>
                </a:solidFill>
                <a:latin typeface="Verdana"/>
                <a:cs typeface="Verdana"/>
              </a:rPr>
              <a:t>,</a:t>
            </a:r>
            <a:r>
              <a:rPr sz="1650" b="1" spc="-80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1650" b="1" spc="-175" dirty="0">
                <a:solidFill>
                  <a:srgbClr val="171616"/>
                </a:solidFill>
                <a:latin typeface="Verdana"/>
                <a:cs typeface="Verdana"/>
              </a:rPr>
              <a:t>3</a:t>
            </a:r>
            <a:r>
              <a:rPr sz="1650" b="1" spc="-125" dirty="0">
                <a:solidFill>
                  <a:srgbClr val="171616"/>
                </a:solidFill>
                <a:latin typeface="Verdana"/>
                <a:cs typeface="Verdana"/>
              </a:rPr>
              <a:t>,</a:t>
            </a:r>
            <a:r>
              <a:rPr sz="1650" b="1" spc="-80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1650" b="1" spc="-125" dirty="0">
                <a:solidFill>
                  <a:srgbClr val="171616"/>
                </a:solidFill>
                <a:latin typeface="Verdana"/>
                <a:cs typeface="Verdana"/>
              </a:rPr>
              <a:t>7</a:t>
            </a:r>
            <a:r>
              <a:rPr sz="1650" b="1" spc="-85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1650" b="1" spc="-10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r>
              <a:rPr sz="1650" b="1" spc="-85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1650" b="1" spc="-505" dirty="0">
                <a:solidFill>
                  <a:srgbClr val="171616"/>
                </a:solidFill>
                <a:latin typeface="Verdana"/>
                <a:cs typeface="Verdana"/>
              </a:rPr>
              <a:t>1</a:t>
            </a:r>
            <a:r>
              <a:rPr sz="1650" b="1" spc="-125" dirty="0">
                <a:solidFill>
                  <a:srgbClr val="171616"/>
                </a:solidFill>
                <a:latin typeface="Verdana"/>
                <a:cs typeface="Verdana"/>
              </a:rPr>
              <a:t>7</a:t>
            </a:r>
            <a:endParaRPr sz="16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1650" b="1" dirty="0">
                <a:solidFill>
                  <a:srgbClr val="171616"/>
                </a:solidFill>
                <a:latin typeface="Verdana"/>
                <a:cs typeface="Verdana"/>
              </a:rPr>
              <a:t>MERCADO</a:t>
            </a:r>
            <a:r>
              <a:rPr sz="1650" b="1" spc="-80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1650" b="1" spc="-65" dirty="0">
                <a:solidFill>
                  <a:srgbClr val="171616"/>
                </a:solidFill>
                <a:latin typeface="Verdana"/>
                <a:cs typeface="Verdana"/>
              </a:rPr>
              <a:t>PÚBLICO,</a:t>
            </a:r>
            <a:r>
              <a:rPr sz="1650" b="1" spc="-70" dirty="0">
                <a:solidFill>
                  <a:srgbClr val="171616"/>
                </a:solidFill>
                <a:latin typeface="Verdana"/>
                <a:cs typeface="Verdana"/>
              </a:rPr>
              <a:t> ADMINISTRAÇÃO</a:t>
            </a:r>
            <a:r>
              <a:rPr sz="1650" b="1" spc="-80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1650" b="1" spc="-60" dirty="0">
                <a:solidFill>
                  <a:srgbClr val="171616"/>
                </a:solidFill>
                <a:latin typeface="Verdana"/>
                <a:cs typeface="Verdana"/>
              </a:rPr>
              <a:t>PÚBLICA,</a:t>
            </a:r>
            <a:r>
              <a:rPr sz="1650" b="1" spc="-70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1650" b="1" spc="-35" dirty="0">
                <a:solidFill>
                  <a:srgbClr val="171616"/>
                </a:solidFill>
                <a:latin typeface="Verdana"/>
                <a:cs typeface="Verdana"/>
              </a:rPr>
              <a:t>EVENTOS</a:t>
            </a:r>
            <a:r>
              <a:rPr sz="1650" b="1" spc="-75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1650" b="1" spc="-10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r>
              <a:rPr sz="1650" b="1" spc="-80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1650" b="1" spc="-60" dirty="0">
                <a:solidFill>
                  <a:srgbClr val="171616"/>
                </a:solidFill>
                <a:latin typeface="Verdana"/>
                <a:cs typeface="Verdana"/>
              </a:rPr>
              <a:t>GASTRONOMIA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"/>
            <a:ext cx="1019810" cy="2955290"/>
          </a:xfrm>
          <a:custGeom>
            <a:avLst/>
            <a:gdLst/>
            <a:ahLst/>
            <a:cxnLst/>
            <a:rect l="l" t="t" r="r" b="b"/>
            <a:pathLst>
              <a:path w="1019810" h="2955290">
                <a:moveTo>
                  <a:pt x="0" y="0"/>
                </a:moveTo>
                <a:lnTo>
                  <a:pt x="1019583" y="0"/>
                </a:lnTo>
                <a:lnTo>
                  <a:pt x="1019583" y="2954831"/>
                </a:lnTo>
                <a:lnTo>
                  <a:pt x="0" y="2954831"/>
                </a:lnTo>
                <a:lnTo>
                  <a:pt x="0" y="0"/>
                </a:lnTo>
                <a:close/>
              </a:path>
            </a:pathLst>
          </a:custGeom>
          <a:solidFill>
            <a:srgbClr val="F5A3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Google Shape;79;p14">
            <a:extLst>
              <a:ext uri="{FF2B5EF4-FFF2-40B4-BE49-F238E27FC236}">
                <a16:creationId xmlns="" xmlns:a16="http://schemas.microsoft.com/office/drawing/2014/main" id="{B577B521-33AE-4E14-BD2A-AFE8059E53C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ector reto 9">
            <a:extLst>
              <a:ext uri="{FF2B5EF4-FFF2-40B4-BE49-F238E27FC236}">
                <a16:creationId xmlns="" xmlns:a16="http://schemas.microsoft.com/office/drawing/2014/main" id="{9B388E0C-6230-539A-3236-C2FEF7F373CF}"/>
              </a:ext>
            </a:extLst>
          </p:cNvPr>
          <p:cNvCxnSpPr>
            <a:cxnSpLocks/>
          </p:cNvCxnSpPr>
          <p:nvPr/>
        </p:nvCxnSpPr>
        <p:spPr>
          <a:xfrm flipV="1">
            <a:off x="12115800" y="5327128"/>
            <a:ext cx="0" cy="29405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9AC2EE46-8F59-79DB-E066-5EF052B2AED5}"/>
              </a:ext>
            </a:extLst>
          </p:cNvPr>
          <p:cNvSpPr txBox="1"/>
          <p:nvPr/>
        </p:nvSpPr>
        <p:spPr>
          <a:xfrm>
            <a:off x="10515600" y="8420100"/>
            <a:ext cx="429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ESPAÇO DE FEIRAS E EVENTOS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="" xmlns:a16="http://schemas.microsoft.com/office/drawing/2014/main" id="{9B388E0C-6230-539A-3236-C2FEF7F373CF}"/>
              </a:ext>
            </a:extLst>
          </p:cNvPr>
          <p:cNvCxnSpPr>
            <a:cxnSpLocks/>
          </p:cNvCxnSpPr>
          <p:nvPr/>
        </p:nvCxnSpPr>
        <p:spPr>
          <a:xfrm flipV="1">
            <a:off x="12725400" y="6509383"/>
            <a:ext cx="0" cy="135138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E07F2DB1-BB88-C7E5-EB70-BFA167BF42CD}"/>
              </a:ext>
            </a:extLst>
          </p:cNvPr>
          <p:cNvSpPr txBox="1"/>
          <p:nvPr/>
        </p:nvSpPr>
        <p:spPr>
          <a:xfrm>
            <a:off x="12268200" y="7806035"/>
            <a:ext cx="289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MERCADO PÚBLICO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9022" y="2930738"/>
            <a:ext cx="3480435" cy="3881120"/>
            <a:chOff x="1671281" y="4151848"/>
            <a:chExt cx="3480435" cy="3881120"/>
          </a:xfrm>
        </p:grpSpPr>
        <p:sp>
          <p:nvSpPr>
            <p:cNvPr id="3" name="object 3"/>
            <p:cNvSpPr/>
            <p:nvPr/>
          </p:nvSpPr>
          <p:spPr>
            <a:xfrm>
              <a:off x="1671281" y="4151848"/>
              <a:ext cx="3480435" cy="3881120"/>
            </a:xfrm>
            <a:custGeom>
              <a:avLst/>
              <a:gdLst/>
              <a:ahLst/>
              <a:cxnLst/>
              <a:rect l="l" t="t" r="r" b="b"/>
              <a:pathLst>
                <a:path w="3480435" h="3881120">
                  <a:moveTo>
                    <a:pt x="3356999" y="3881123"/>
                  </a:moveTo>
                  <a:lnTo>
                    <a:pt x="122831" y="3881123"/>
                  </a:lnTo>
                  <a:lnTo>
                    <a:pt x="75085" y="3871449"/>
                  </a:lnTo>
                  <a:lnTo>
                    <a:pt x="36034" y="3845088"/>
                  </a:lnTo>
                  <a:lnTo>
                    <a:pt x="9674" y="3806038"/>
                  </a:lnTo>
                  <a:lnTo>
                    <a:pt x="0" y="3758292"/>
                  </a:lnTo>
                  <a:lnTo>
                    <a:pt x="0" y="122831"/>
                  </a:lnTo>
                  <a:lnTo>
                    <a:pt x="9674" y="75085"/>
                  </a:lnTo>
                  <a:lnTo>
                    <a:pt x="36034" y="36034"/>
                  </a:lnTo>
                  <a:lnTo>
                    <a:pt x="75085" y="9674"/>
                  </a:lnTo>
                  <a:lnTo>
                    <a:pt x="122831" y="0"/>
                  </a:lnTo>
                  <a:lnTo>
                    <a:pt x="3356999" y="0"/>
                  </a:lnTo>
                  <a:lnTo>
                    <a:pt x="3404745" y="9674"/>
                  </a:lnTo>
                  <a:lnTo>
                    <a:pt x="3443796" y="36034"/>
                  </a:lnTo>
                  <a:lnTo>
                    <a:pt x="3470156" y="75085"/>
                  </a:lnTo>
                  <a:lnTo>
                    <a:pt x="3479831" y="122831"/>
                  </a:lnTo>
                  <a:lnTo>
                    <a:pt x="3479831" y="3758292"/>
                  </a:lnTo>
                  <a:lnTo>
                    <a:pt x="3470156" y="3806038"/>
                  </a:lnTo>
                  <a:lnTo>
                    <a:pt x="3443796" y="3845088"/>
                  </a:lnTo>
                  <a:lnTo>
                    <a:pt x="3404745" y="3871449"/>
                  </a:lnTo>
                  <a:lnTo>
                    <a:pt x="3356999" y="3881123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05690" y="4960026"/>
              <a:ext cx="811530" cy="811530"/>
            </a:xfrm>
            <a:custGeom>
              <a:avLst/>
              <a:gdLst/>
              <a:ahLst/>
              <a:cxnLst/>
              <a:rect l="l" t="t" r="r" b="b"/>
              <a:pathLst>
                <a:path w="811529" h="811529">
                  <a:moveTo>
                    <a:pt x="405511" y="811015"/>
                  </a:moveTo>
                  <a:lnTo>
                    <a:pt x="358216" y="808287"/>
                  </a:lnTo>
                  <a:lnTo>
                    <a:pt x="312528" y="800305"/>
                  </a:lnTo>
                  <a:lnTo>
                    <a:pt x="268746" y="787374"/>
                  </a:lnTo>
                  <a:lnTo>
                    <a:pt x="227175" y="769799"/>
                  </a:lnTo>
                  <a:lnTo>
                    <a:pt x="188119" y="747882"/>
                  </a:lnTo>
                  <a:lnTo>
                    <a:pt x="151883" y="721929"/>
                  </a:lnTo>
                  <a:lnTo>
                    <a:pt x="118770" y="692244"/>
                  </a:lnTo>
                  <a:lnTo>
                    <a:pt x="89085" y="659132"/>
                  </a:lnTo>
                  <a:lnTo>
                    <a:pt x="63132" y="622895"/>
                  </a:lnTo>
                  <a:lnTo>
                    <a:pt x="41216" y="583839"/>
                  </a:lnTo>
                  <a:lnTo>
                    <a:pt x="23640" y="542268"/>
                  </a:lnTo>
                  <a:lnTo>
                    <a:pt x="10709" y="498486"/>
                  </a:lnTo>
                  <a:lnTo>
                    <a:pt x="2727" y="452798"/>
                  </a:lnTo>
                  <a:lnTo>
                    <a:pt x="0" y="405503"/>
                  </a:lnTo>
                  <a:lnTo>
                    <a:pt x="2727" y="358216"/>
                  </a:lnTo>
                  <a:lnTo>
                    <a:pt x="10709" y="312528"/>
                  </a:lnTo>
                  <a:lnTo>
                    <a:pt x="23640" y="268746"/>
                  </a:lnTo>
                  <a:lnTo>
                    <a:pt x="41216" y="227175"/>
                  </a:lnTo>
                  <a:lnTo>
                    <a:pt x="63132" y="188119"/>
                  </a:lnTo>
                  <a:lnTo>
                    <a:pt x="89085" y="151883"/>
                  </a:lnTo>
                  <a:lnTo>
                    <a:pt x="118770" y="118770"/>
                  </a:lnTo>
                  <a:lnTo>
                    <a:pt x="151883" y="89085"/>
                  </a:lnTo>
                  <a:lnTo>
                    <a:pt x="188119" y="63132"/>
                  </a:lnTo>
                  <a:lnTo>
                    <a:pt x="227175" y="41216"/>
                  </a:lnTo>
                  <a:lnTo>
                    <a:pt x="268746" y="23640"/>
                  </a:lnTo>
                  <a:lnTo>
                    <a:pt x="312528" y="10709"/>
                  </a:lnTo>
                  <a:lnTo>
                    <a:pt x="358216" y="2728"/>
                  </a:lnTo>
                  <a:lnTo>
                    <a:pt x="405507" y="0"/>
                  </a:lnTo>
                  <a:lnTo>
                    <a:pt x="452798" y="2728"/>
                  </a:lnTo>
                  <a:lnTo>
                    <a:pt x="498486" y="10709"/>
                  </a:lnTo>
                  <a:lnTo>
                    <a:pt x="542268" y="23640"/>
                  </a:lnTo>
                  <a:lnTo>
                    <a:pt x="583839" y="41216"/>
                  </a:lnTo>
                  <a:lnTo>
                    <a:pt x="622895" y="63132"/>
                  </a:lnTo>
                  <a:lnTo>
                    <a:pt x="659131" y="89085"/>
                  </a:lnTo>
                  <a:lnTo>
                    <a:pt x="692244" y="118770"/>
                  </a:lnTo>
                  <a:lnTo>
                    <a:pt x="721929" y="151883"/>
                  </a:lnTo>
                  <a:lnTo>
                    <a:pt x="747882" y="188119"/>
                  </a:lnTo>
                  <a:lnTo>
                    <a:pt x="769798" y="227175"/>
                  </a:lnTo>
                  <a:lnTo>
                    <a:pt x="787374" y="268746"/>
                  </a:lnTo>
                  <a:lnTo>
                    <a:pt x="800305" y="312528"/>
                  </a:lnTo>
                  <a:lnTo>
                    <a:pt x="808287" y="358216"/>
                  </a:lnTo>
                  <a:lnTo>
                    <a:pt x="811014" y="405507"/>
                  </a:lnTo>
                  <a:lnTo>
                    <a:pt x="808287" y="452798"/>
                  </a:lnTo>
                  <a:lnTo>
                    <a:pt x="800305" y="498486"/>
                  </a:lnTo>
                  <a:lnTo>
                    <a:pt x="787374" y="542268"/>
                  </a:lnTo>
                  <a:lnTo>
                    <a:pt x="769798" y="583839"/>
                  </a:lnTo>
                  <a:lnTo>
                    <a:pt x="747882" y="622895"/>
                  </a:lnTo>
                  <a:lnTo>
                    <a:pt x="721929" y="659132"/>
                  </a:lnTo>
                  <a:lnTo>
                    <a:pt x="692244" y="692244"/>
                  </a:lnTo>
                  <a:lnTo>
                    <a:pt x="659131" y="721929"/>
                  </a:lnTo>
                  <a:lnTo>
                    <a:pt x="622895" y="747882"/>
                  </a:lnTo>
                  <a:lnTo>
                    <a:pt x="583839" y="769799"/>
                  </a:lnTo>
                  <a:lnTo>
                    <a:pt x="542268" y="787374"/>
                  </a:lnTo>
                  <a:lnTo>
                    <a:pt x="498486" y="800305"/>
                  </a:lnTo>
                  <a:lnTo>
                    <a:pt x="452798" y="808287"/>
                  </a:lnTo>
                  <a:lnTo>
                    <a:pt x="405511" y="811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1638300"/>
            <a:ext cx="12300853" cy="628919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54109" y="3895180"/>
            <a:ext cx="1009650" cy="184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750" b="1" spc="35" dirty="0">
                <a:solidFill>
                  <a:srgbClr val="171616"/>
                </a:solidFill>
                <a:latin typeface="Verdana"/>
                <a:cs typeface="Verdana"/>
              </a:rPr>
              <a:t>C</a:t>
            </a:r>
            <a:endParaRPr sz="2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800" b="1" spc="-45" dirty="0">
                <a:solidFill>
                  <a:srgbClr val="171616"/>
                </a:solidFill>
                <a:latin typeface="Verdana"/>
                <a:cs typeface="Verdana"/>
              </a:rPr>
              <a:t>FASE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35648" y="7249475"/>
            <a:ext cx="2184093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855" dirty="0">
                <a:solidFill>
                  <a:srgbClr val="171616"/>
                </a:solidFill>
                <a:latin typeface="Verdana"/>
                <a:cs typeface="Verdana"/>
              </a:rPr>
              <a:t>1</a:t>
            </a:r>
            <a:r>
              <a:rPr lang="pt-BR" sz="2800" b="1" spc="-855" dirty="0">
                <a:solidFill>
                  <a:srgbClr val="171616"/>
                </a:solidFill>
                <a:latin typeface="Verdana"/>
                <a:cs typeface="Verdana"/>
              </a:rPr>
              <a:t>  </a:t>
            </a:r>
            <a:r>
              <a:rPr sz="2800" b="1" spc="-65" dirty="0">
                <a:solidFill>
                  <a:srgbClr val="171616"/>
                </a:solidFill>
                <a:latin typeface="Verdana"/>
                <a:cs typeface="Verdana"/>
              </a:rPr>
              <a:t>0</a:t>
            </a:r>
            <a:r>
              <a:rPr sz="2800" b="1" spc="-105" dirty="0">
                <a:solidFill>
                  <a:srgbClr val="171616"/>
                </a:solidFill>
                <a:latin typeface="Verdana"/>
                <a:cs typeface="Verdana"/>
              </a:rPr>
              <a:t>8</a:t>
            </a:r>
            <a:r>
              <a:rPr sz="2800" b="1" spc="-140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2800" b="1" spc="30" dirty="0">
                <a:solidFill>
                  <a:srgbClr val="171616"/>
                </a:solidFill>
                <a:latin typeface="Verdana"/>
                <a:cs typeface="Verdana"/>
              </a:rPr>
              <a:t>M</a:t>
            </a:r>
            <a:r>
              <a:rPr sz="2800" b="1" spc="-25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r>
              <a:rPr sz="2800" b="1" spc="-170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r>
              <a:rPr sz="2800" b="1" spc="-25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r>
              <a:rPr sz="2800" b="1" spc="-165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62794" y="9459861"/>
            <a:ext cx="759460" cy="177800"/>
          </a:xfrm>
          <a:custGeom>
            <a:avLst/>
            <a:gdLst/>
            <a:ahLst/>
            <a:cxnLst/>
            <a:rect l="l" t="t" r="r" b="b"/>
            <a:pathLst>
              <a:path w="759459" h="177800">
                <a:moveTo>
                  <a:pt x="759188" y="177498"/>
                </a:moveTo>
                <a:lnTo>
                  <a:pt x="0" y="177498"/>
                </a:lnTo>
                <a:lnTo>
                  <a:pt x="0" y="0"/>
                </a:lnTo>
                <a:lnTo>
                  <a:pt x="759188" y="0"/>
                </a:lnTo>
                <a:lnTo>
                  <a:pt x="759188" y="177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895523" y="9212140"/>
            <a:ext cx="8169857" cy="823944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650" b="1" dirty="0">
                <a:solidFill>
                  <a:srgbClr val="171616"/>
                </a:solidFill>
                <a:latin typeface="Verdana"/>
                <a:cs typeface="Verdana"/>
              </a:rPr>
              <a:t>ATIVAÇÃO TOTAL DOS BLOCOS 1, 10, 11 E 15</a:t>
            </a:r>
            <a:endParaRPr sz="16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1650" b="1" dirty="0">
                <a:solidFill>
                  <a:srgbClr val="171616"/>
                </a:solidFill>
                <a:latin typeface="Verdana"/>
                <a:cs typeface="Verdana"/>
              </a:rPr>
              <a:t>USOS GERAIS CULTURAIS,GASTRONOMIA E ECONOMIA CRIATIVA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019810" cy="2955290"/>
          </a:xfrm>
          <a:custGeom>
            <a:avLst/>
            <a:gdLst/>
            <a:ahLst/>
            <a:cxnLst/>
            <a:rect l="l" t="t" r="r" b="b"/>
            <a:pathLst>
              <a:path w="1019810" h="2955290">
                <a:moveTo>
                  <a:pt x="0" y="0"/>
                </a:moveTo>
                <a:lnTo>
                  <a:pt x="1019583" y="0"/>
                </a:lnTo>
                <a:lnTo>
                  <a:pt x="1019583" y="2954831"/>
                </a:lnTo>
                <a:lnTo>
                  <a:pt x="0" y="2954831"/>
                </a:lnTo>
                <a:lnTo>
                  <a:pt x="0" y="0"/>
                </a:lnTo>
                <a:close/>
              </a:path>
            </a:pathLst>
          </a:custGeom>
          <a:solidFill>
            <a:srgbClr val="F5A3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Google Shape;79;p14">
            <a:extLst>
              <a:ext uri="{FF2B5EF4-FFF2-40B4-BE49-F238E27FC236}">
                <a16:creationId xmlns="" xmlns:a16="http://schemas.microsoft.com/office/drawing/2014/main" id="{7F3420C0-C001-4A01-A924-88B83F55CCB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to 4">
            <a:extLst>
              <a:ext uri="{FF2B5EF4-FFF2-40B4-BE49-F238E27FC236}">
                <a16:creationId xmlns="" xmlns:a16="http://schemas.microsoft.com/office/drawing/2014/main" id="{6707FBDE-5B4A-672C-4774-77CB92C4118E}"/>
              </a:ext>
            </a:extLst>
          </p:cNvPr>
          <p:cNvCxnSpPr/>
          <p:nvPr/>
        </p:nvCxnSpPr>
        <p:spPr>
          <a:xfrm flipV="1">
            <a:off x="10972800" y="5524500"/>
            <a:ext cx="0" cy="201520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C2606093-EFAE-F0A3-93A4-72632AD4E95E}"/>
              </a:ext>
            </a:extLst>
          </p:cNvPr>
          <p:cNvSpPr txBox="1"/>
          <p:nvPr/>
        </p:nvSpPr>
        <p:spPr>
          <a:xfrm>
            <a:off x="10439400" y="7559649"/>
            <a:ext cx="289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MUSEU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88055" y="2774075"/>
            <a:ext cx="3480435" cy="3881120"/>
          </a:xfrm>
          <a:custGeom>
            <a:avLst/>
            <a:gdLst/>
            <a:ahLst/>
            <a:cxnLst/>
            <a:rect l="l" t="t" r="r" b="b"/>
            <a:pathLst>
              <a:path w="3480435" h="3881120">
                <a:moveTo>
                  <a:pt x="3356999" y="3881123"/>
                </a:moveTo>
                <a:lnTo>
                  <a:pt x="122831" y="3881123"/>
                </a:lnTo>
                <a:lnTo>
                  <a:pt x="75085" y="3871449"/>
                </a:lnTo>
                <a:lnTo>
                  <a:pt x="36034" y="3845088"/>
                </a:lnTo>
                <a:lnTo>
                  <a:pt x="9674" y="3806037"/>
                </a:lnTo>
                <a:lnTo>
                  <a:pt x="0" y="3758291"/>
                </a:lnTo>
                <a:lnTo>
                  <a:pt x="0" y="122831"/>
                </a:lnTo>
                <a:lnTo>
                  <a:pt x="9674" y="75085"/>
                </a:lnTo>
                <a:lnTo>
                  <a:pt x="36034" y="36034"/>
                </a:lnTo>
                <a:lnTo>
                  <a:pt x="75085" y="9674"/>
                </a:lnTo>
                <a:lnTo>
                  <a:pt x="122831" y="0"/>
                </a:lnTo>
                <a:lnTo>
                  <a:pt x="3356999" y="0"/>
                </a:lnTo>
                <a:lnTo>
                  <a:pt x="3404745" y="9674"/>
                </a:lnTo>
                <a:lnTo>
                  <a:pt x="3443796" y="36034"/>
                </a:lnTo>
                <a:lnTo>
                  <a:pt x="3470156" y="75085"/>
                </a:lnTo>
                <a:lnTo>
                  <a:pt x="3479831" y="122831"/>
                </a:lnTo>
                <a:lnTo>
                  <a:pt x="3479831" y="3758291"/>
                </a:lnTo>
                <a:lnTo>
                  <a:pt x="3470156" y="3806037"/>
                </a:lnTo>
                <a:lnTo>
                  <a:pt x="3443796" y="3845088"/>
                </a:lnTo>
                <a:lnTo>
                  <a:pt x="3404745" y="3871449"/>
                </a:lnTo>
                <a:lnTo>
                  <a:pt x="3356999" y="3881123"/>
                </a:lnTo>
                <a:close/>
              </a:path>
            </a:pathLst>
          </a:custGeom>
          <a:solidFill>
            <a:srgbClr val="FFB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1714500"/>
            <a:ext cx="12054296" cy="596259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96378" y="7092810"/>
            <a:ext cx="2420995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855" dirty="0">
                <a:solidFill>
                  <a:srgbClr val="171616"/>
                </a:solidFill>
                <a:latin typeface="Verdana"/>
                <a:cs typeface="Verdana"/>
              </a:rPr>
              <a:t>1</a:t>
            </a:r>
            <a:r>
              <a:rPr lang="pt-BR" sz="2800" b="1" spc="-855" dirty="0">
                <a:solidFill>
                  <a:srgbClr val="171616"/>
                </a:solidFill>
                <a:latin typeface="Verdana"/>
                <a:cs typeface="Verdana"/>
              </a:rPr>
              <a:t>   </a:t>
            </a:r>
            <a:r>
              <a:rPr sz="2800" b="1" spc="-25" dirty="0">
                <a:solidFill>
                  <a:srgbClr val="171616"/>
                </a:solidFill>
                <a:latin typeface="Verdana"/>
                <a:cs typeface="Verdana"/>
              </a:rPr>
              <a:t>4</a:t>
            </a:r>
            <a:r>
              <a:rPr sz="2800" b="1" spc="-20" dirty="0">
                <a:solidFill>
                  <a:srgbClr val="171616"/>
                </a:solidFill>
                <a:latin typeface="Verdana"/>
                <a:cs typeface="Verdana"/>
              </a:rPr>
              <a:t>4</a:t>
            </a:r>
            <a:r>
              <a:rPr sz="2800" b="1" spc="-140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2800" b="1" spc="30" dirty="0">
                <a:solidFill>
                  <a:srgbClr val="171616"/>
                </a:solidFill>
                <a:latin typeface="Verdana"/>
                <a:cs typeface="Verdana"/>
              </a:rPr>
              <a:t>M</a:t>
            </a:r>
            <a:r>
              <a:rPr sz="2800" b="1" spc="-25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r>
              <a:rPr sz="2800" b="1" spc="-170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r>
              <a:rPr sz="2800" b="1" spc="-25" dirty="0">
                <a:solidFill>
                  <a:srgbClr val="171616"/>
                </a:solidFill>
                <a:latin typeface="Verdana"/>
                <a:cs typeface="Verdana"/>
              </a:rPr>
              <a:t>E</a:t>
            </a:r>
            <a:r>
              <a:rPr sz="2800" b="1" spc="-165" dirty="0">
                <a:solidFill>
                  <a:srgbClr val="171616"/>
                </a:solidFill>
                <a:latin typeface="Verdana"/>
                <a:cs typeface="Verdana"/>
              </a:rPr>
              <a:t>S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25271" y="8876017"/>
            <a:ext cx="759460" cy="177800"/>
          </a:xfrm>
          <a:custGeom>
            <a:avLst/>
            <a:gdLst/>
            <a:ahLst/>
            <a:cxnLst/>
            <a:rect l="l" t="t" r="r" b="b"/>
            <a:pathLst>
              <a:path w="759459" h="177800">
                <a:moveTo>
                  <a:pt x="759188" y="177498"/>
                </a:moveTo>
                <a:lnTo>
                  <a:pt x="0" y="177498"/>
                </a:lnTo>
                <a:lnTo>
                  <a:pt x="0" y="0"/>
                </a:lnTo>
                <a:lnTo>
                  <a:pt x="759188" y="0"/>
                </a:lnTo>
                <a:lnTo>
                  <a:pt x="759188" y="177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58000" y="8774307"/>
            <a:ext cx="3585210" cy="2794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-40" dirty="0">
                <a:solidFill>
                  <a:srgbClr val="171616"/>
                </a:solidFill>
                <a:latin typeface="Verdana"/>
                <a:cs typeface="Verdana"/>
              </a:rPr>
              <a:t>ATIVAÇÃO</a:t>
            </a:r>
            <a:r>
              <a:rPr sz="1650" b="1" spc="-100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1650" b="1" spc="-35" dirty="0">
                <a:solidFill>
                  <a:srgbClr val="171616"/>
                </a:solidFill>
                <a:latin typeface="Verdana"/>
                <a:cs typeface="Verdana"/>
              </a:rPr>
              <a:t>TOTAL</a:t>
            </a:r>
            <a:r>
              <a:rPr sz="1650" b="1" spc="-100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1650" b="1" spc="-35" dirty="0">
                <a:solidFill>
                  <a:srgbClr val="171616"/>
                </a:solidFill>
                <a:latin typeface="Verdana"/>
                <a:cs typeface="Verdana"/>
              </a:rPr>
              <a:t>DOS</a:t>
            </a:r>
            <a:r>
              <a:rPr sz="1650" b="1" spc="-100" dirty="0">
                <a:solidFill>
                  <a:srgbClr val="171616"/>
                </a:solidFill>
                <a:latin typeface="Verdana"/>
                <a:cs typeface="Verdana"/>
              </a:rPr>
              <a:t> </a:t>
            </a:r>
            <a:r>
              <a:rPr sz="1650" b="1" spc="-15" dirty="0">
                <a:solidFill>
                  <a:srgbClr val="171616"/>
                </a:solidFill>
                <a:latin typeface="Verdana"/>
                <a:cs typeface="Verdana"/>
              </a:rPr>
              <a:t>BLOCOS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="" xmlns:a16="http://schemas.microsoft.com/office/drawing/2014/main" id="{72428A18-17B4-A412-AA08-4C8B6E4A19F2}"/>
              </a:ext>
            </a:extLst>
          </p:cNvPr>
          <p:cNvSpPr/>
          <p:nvPr/>
        </p:nvSpPr>
        <p:spPr>
          <a:xfrm>
            <a:off x="3022464" y="3582251"/>
            <a:ext cx="811530" cy="811530"/>
          </a:xfrm>
          <a:custGeom>
            <a:avLst/>
            <a:gdLst/>
            <a:ahLst/>
            <a:cxnLst/>
            <a:rect l="l" t="t" r="r" b="b"/>
            <a:pathLst>
              <a:path w="811529" h="811529">
                <a:moveTo>
                  <a:pt x="405511" y="811015"/>
                </a:moveTo>
                <a:lnTo>
                  <a:pt x="358216" y="808287"/>
                </a:lnTo>
                <a:lnTo>
                  <a:pt x="312528" y="800305"/>
                </a:lnTo>
                <a:lnTo>
                  <a:pt x="268746" y="787374"/>
                </a:lnTo>
                <a:lnTo>
                  <a:pt x="227175" y="769799"/>
                </a:lnTo>
                <a:lnTo>
                  <a:pt x="188119" y="747882"/>
                </a:lnTo>
                <a:lnTo>
                  <a:pt x="151883" y="721929"/>
                </a:lnTo>
                <a:lnTo>
                  <a:pt x="118770" y="692244"/>
                </a:lnTo>
                <a:lnTo>
                  <a:pt x="89085" y="659132"/>
                </a:lnTo>
                <a:lnTo>
                  <a:pt x="63132" y="622895"/>
                </a:lnTo>
                <a:lnTo>
                  <a:pt x="41216" y="583839"/>
                </a:lnTo>
                <a:lnTo>
                  <a:pt x="23640" y="542268"/>
                </a:lnTo>
                <a:lnTo>
                  <a:pt x="10709" y="498486"/>
                </a:lnTo>
                <a:lnTo>
                  <a:pt x="2727" y="452798"/>
                </a:lnTo>
                <a:lnTo>
                  <a:pt x="0" y="405503"/>
                </a:lnTo>
                <a:lnTo>
                  <a:pt x="2727" y="358216"/>
                </a:lnTo>
                <a:lnTo>
                  <a:pt x="10709" y="312528"/>
                </a:lnTo>
                <a:lnTo>
                  <a:pt x="23640" y="268746"/>
                </a:lnTo>
                <a:lnTo>
                  <a:pt x="41216" y="227175"/>
                </a:lnTo>
                <a:lnTo>
                  <a:pt x="63132" y="188119"/>
                </a:lnTo>
                <a:lnTo>
                  <a:pt x="89085" y="151883"/>
                </a:lnTo>
                <a:lnTo>
                  <a:pt x="118770" y="118770"/>
                </a:lnTo>
                <a:lnTo>
                  <a:pt x="151883" y="89085"/>
                </a:lnTo>
                <a:lnTo>
                  <a:pt x="188119" y="63132"/>
                </a:lnTo>
                <a:lnTo>
                  <a:pt x="227175" y="41216"/>
                </a:lnTo>
                <a:lnTo>
                  <a:pt x="268746" y="23640"/>
                </a:lnTo>
                <a:lnTo>
                  <a:pt x="312528" y="10709"/>
                </a:lnTo>
                <a:lnTo>
                  <a:pt x="358216" y="2728"/>
                </a:lnTo>
                <a:lnTo>
                  <a:pt x="405507" y="0"/>
                </a:lnTo>
                <a:lnTo>
                  <a:pt x="452798" y="2728"/>
                </a:lnTo>
                <a:lnTo>
                  <a:pt x="498486" y="10709"/>
                </a:lnTo>
                <a:lnTo>
                  <a:pt x="542268" y="23640"/>
                </a:lnTo>
                <a:lnTo>
                  <a:pt x="583839" y="41216"/>
                </a:lnTo>
                <a:lnTo>
                  <a:pt x="622895" y="63132"/>
                </a:lnTo>
                <a:lnTo>
                  <a:pt x="659131" y="89085"/>
                </a:lnTo>
                <a:lnTo>
                  <a:pt x="692244" y="118770"/>
                </a:lnTo>
                <a:lnTo>
                  <a:pt x="721929" y="151883"/>
                </a:lnTo>
                <a:lnTo>
                  <a:pt x="747882" y="188119"/>
                </a:lnTo>
                <a:lnTo>
                  <a:pt x="769798" y="227175"/>
                </a:lnTo>
                <a:lnTo>
                  <a:pt x="787374" y="268746"/>
                </a:lnTo>
                <a:lnTo>
                  <a:pt x="800305" y="312528"/>
                </a:lnTo>
                <a:lnTo>
                  <a:pt x="808287" y="358216"/>
                </a:lnTo>
                <a:lnTo>
                  <a:pt x="811014" y="405507"/>
                </a:lnTo>
                <a:lnTo>
                  <a:pt x="808287" y="452798"/>
                </a:lnTo>
                <a:lnTo>
                  <a:pt x="800305" y="498486"/>
                </a:lnTo>
                <a:lnTo>
                  <a:pt x="787374" y="542268"/>
                </a:lnTo>
                <a:lnTo>
                  <a:pt x="769798" y="583839"/>
                </a:lnTo>
                <a:lnTo>
                  <a:pt x="747882" y="622895"/>
                </a:lnTo>
                <a:lnTo>
                  <a:pt x="721929" y="659132"/>
                </a:lnTo>
                <a:lnTo>
                  <a:pt x="692244" y="692244"/>
                </a:lnTo>
                <a:lnTo>
                  <a:pt x="659131" y="721929"/>
                </a:lnTo>
                <a:lnTo>
                  <a:pt x="622895" y="747882"/>
                </a:lnTo>
                <a:lnTo>
                  <a:pt x="583839" y="769799"/>
                </a:lnTo>
                <a:lnTo>
                  <a:pt x="542268" y="787374"/>
                </a:lnTo>
                <a:lnTo>
                  <a:pt x="498486" y="800305"/>
                </a:lnTo>
                <a:lnTo>
                  <a:pt x="452798" y="808287"/>
                </a:lnTo>
                <a:lnTo>
                  <a:pt x="405511" y="811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019810" cy="2955290"/>
          </a:xfrm>
          <a:custGeom>
            <a:avLst/>
            <a:gdLst/>
            <a:ahLst/>
            <a:cxnLst/>
            <a:rect l="l" t="t" r="r" b="b"/>
            <a:pathLst>
              <a:path w="1019810" h="2955290">
                <a:moveTo>
                  <a:pt x="0" y="0"/>
                </a:moveTo>
                <a:lnTo>
                  <a:pt x="1019583" y="0"/>
                </a:lnTo>
                <a:lnTo>
                  <a:pt x="1019583" y="2954831"/>
                </a:lnTo>
                <a:lnTo>
                  <a:pt x="0" y="2954831"/>
                </a:lnTo>
                <a:lnTo>
                  <a:pt x="0" y="0"/>
                </a:lnTo>
                <a:close/>
              </a:path>
            </a:pathLst>
          </a:custGeom>
          <a:solidFill>
            <a:srgbClr val="F5A3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23111" y="3765725"/>
            <a:ext cx="1009650" cy="184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750" b="1" spc="-15" dirty="0">
                <a:solidFill>
                  <a:srgbClr val="171616"/>
                </a:solidFill>
                <a:latin typeface="Verdana"/>
                <a:cs typeface="Verdana"/>
              </a:rPr>
              <a:t>D</a:t>
            </a:r>
            <a:endParaRPr sz="27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800" b="1" spc="-45" dirty="0">
                <a:solidFill>
                  <a:srgbClr val="171616"/>
                </a:solidFill>
                <a:latin typeface="Verdana"/>
                <a:cs typeface="Verdana"/>
              </a:rPr>
              <a:t>FASE</a:t>
            </a:r>
            <a:endParaRPr sz="2800" dirty="0">
              <a:latin typeface="Verdana"/>
              <a:cs typeface="Verdana"/>
            </a:endParaRPr>
          </a:p>
        </p:txBody>
      </p:sp>
      <p:pic>
        <p:nvPicPr>
          <p:cNvPr id="14" name="Google Shape;79;p14">
            <a:extLst>
              <a:ext uri="{FF2B5EF4-FFF2-40B4-BE49-F238E27FC236}">
                <a16:creationId xmlns="" xmlns:a16="http://schemas.microsoft.com/office/drawing/2014/main" id="{F7DCD8D7-2C9C-468F-838D-82871A64D8E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7" cy="71818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34215" y="8102601"/>
            <a:ext cx="9789795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35" dirty="0">
                <a:solidFill>
                  <a:srgbClr val="000000"/>
                </a:solidFill>
              </a:rPr>
              <a:t>MERCADO</a:t>
            </a:r>
            <a:r>
              <a:rPr sz="5500" spc="-420" dirty="0">
                <a:solidFill>
                  <a:srgbClr val="000000"/>
                </a:solidFill>
              </a:rPr>
              <a:t> </a:t>
            </a:r>
            <a:r>
              <a:rPr sz="5500" spc="-250" dirty="0">
                <a:solidFill>
                  <a:srgbClr val="000000"/>
                </a:solidFill>
              </a:rPr>
              <a:t>PÚBLICO</a:t>
            </a:r>
            <a:endParaRPr sz="5500" dirty="0"/>
          </a:p>
        </p:txBody>
      </p:sp>
      <p:pic>
        <p:nvPicPr>
          <p:cNvPr id="6" name="Google Shape;79;p14">
            <a:extLst>
              <a:ext uri="{FF2B5EF4-FFF2-40B4-BE49-F238E27FC236}">
                <a16:creationId xmlns="" xmlns:a16="http://schemas.microsoft.com/office/drawing/2014/main" id="{8A4956EA-15E5-4933-98D7-F40306595BC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71818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34215" y="8102600"/>
            <a:ext cx="11068685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175" dirty="0">
                <a:solidFill>
                  <a:srgbClr val="000000"/>
                </a:solidFill>
              </a:rPr>
              <a:t>MUSEU</a:t>
            </a:r>
            <a:r>
              <a:rPr sz="5500" spc="-405" dirty="0">
                <a:solidFill>
                  <a:srgbClr val="000000"/>
                </a:solidFill>
              </a:rPr>
              <a:t> </a:t>
            </a:r>
            <a:r>
              <a:rPr sz="5500" spc="-30" dirty="0">
                <a:solidFill>
                  <a:srgbClr val="000000"/>
                </a:solidFill>
              </a:rPr>
              <a:t>DO</a:t>
            </a:r>
            <a:r>
              <a:rPr sz="5500" spc="-405" dirty="0">
                <a:solidFill>
                  <a:srgbClr val="000000"/>
                </a:solidFill>
              </a:rPr>
              <a:t> </a:t>
            </a:r>
            <a:r>
              <a:rPr sz="5500" spc="-114" dirty="0">
                <a:solidFill>
                  <a:srgbClr val="000000"/>
                </a:solidFill>
              </a:rPr>
              <a:t>TRABALHO</a:t>
            </a:r>
            <a:endParaRPr sz="5500" dirty="0"/>
          </a:p>
        </p:txBody>
      </p:sp>
      <p:pic>
        <p:nvPicPr>
          <p:cNvPr id="6" name="Google Shape;79;p14">
            <a:extLst>
              <a:ext uri="{FF2B5EF4-FFF2-40B4-BE49-F238E27FC236}">
                <a16:creationId xmlns="" xmlns:a16="http://schemas.microsoft.com/office/drawing/2014/main" id="{2D87EADD-2C6F-4597-A579-6AD888105A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7999" cy="71818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34215" y="7589625"/>
            <a:ext cx="15734585" cy="999696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8630"/>
              </a:lnSpc>
              <a:spcBef>
                <a:spcPts val="204"/>
              </a:spcBef>
            </a:pPr>
            <a:r>
              <a:rPr sz="5500" spc="-80" dirty="0">
                <a:solidFill>
                  <a:srgbClr val="000000"/>
                </a:solidFill>
              </a:rPr>
              <a:t>E</a:t>
            </a:r>
            <a:r>
              <a:rPr sz="5500" spc="-459" dirty="0">
                <a:solidFill>
                  <a:srgbClr val="000000"/>
                </a:solidFill>
              </a:rPr>
              <a:t>S</a:t>
            </a:r>
            <a:r>
              <a:rPr sz="5500" spc="25" dirty="0">
                <a:solidFill>
                  <a:srgbClr val="000000"/>
                </a:solidFill>
              </a:rPr>
              <a:t>P</a:t>
            </a:r>
            <a:r>
              <a:rPr sz="5500" spc="65" dirty="0">
                <a:solidFill>
                  <a:srgbClr val="000000"/>
                </a:solidFill>
              </a:rPr>
              <a:t>A</a:t>
            </a:r>
            <a:r>
              <a:rPr sz="5500" spc="100" dirty="0">
                <a:solidFill>
                  <a:srgbClr val="000000"/>
                </a:solidFill>
              </a:rPr>
              <a:t>Ç</a:t>
            </a:r>
            <a:r>
              <a:rPr sz="5500" spc="-30" dirty="0">
                <a:solidFill>
                  <a:srgbClr val="000000"/>
                </a:solidFill>
              </a:rPr>
              <a:t>O</a:t>
            </a:r>
            <a:r>
              <a:rPr sz="5500" spc="-370" dirty="0">
                <a:solidFill>
                  <a:srgbClr val="000000"/>
                </a:solidFill>
              </a:rPr>
              <a:t> </a:t>
            </a:r>
            <a:r>
              <a:rPr lang="pt-BR" sz="5500" spc="45" dirty="0">
                <a:solidFill>
                  <a:srgbClr val="000000"/>
                </a:solidFill>
              </a:rPr>
              <a:t>DE </a:t>
            </a:r>
            <a:r>
              <a:rPr sz="5500" spc="-80" dirty="0">
                <a:solidFill>
                  <a:srgbClr val="000000"/>
                </a:solidFill>
              </a:rPr>
              <a:t>E</a:t>
            </a:r>
            <a:r>
              <a:rPr sz="5500" spc="15" dirty="0">
                <a:solidFill>
                  <a:srgbClr val="000000"/>
                </a:solidFill>
              </a:rPr>
              <a:t>V</a:t>
            </a:r>
            <a:r>
              <a:rPr sz="5500" spc="-80" dirty="0">
                <a:solidFill>
                  <a:srgbClr val="000000"/>
                </a:solidFill>
              </a:rPr>
              <a:t>E</a:t>
            </a:r>
            <a:r>
              <a:rPr sz="5500" spc="-295" dirty="0">
                <a:solidFill>
                  <a:srgbClr val="000000"/>
                </a:solidFill>
              </a:rPr>
              <a:t>N</a:t>
            </a:r>
            <a:r>
              <a:rPr sz="5500" spc="-340" dirty="0">
                <a:solidFill>
                  <a:srgbClr val="000000"/>
                </a:solidFill>
              </a:rPr>
              <a:t>T</a:t>
            </a:r>
            <a:r>
              <a:rPr sz="5500" spc="-30" dirty="0">
                <a:solidFill>
                  <a:srgbClr val="000000"/>
                </a:solidFill>
              </a:rPr>
              <a:t>O</a:t>
            </a:r>
            <a:r>
              <a:rPr sz="5500" spc="-459" dirty="0">
                <a:solidFill>
                  <a:srgbClr val="000000"/>
                </a:solidFill>
              </a:rPr>
              <a:t>S</a:t>
            </a:r>
            <a:endParaRPr sz="5500" dirty="0"/>
          </a:p>
        </p:txBody>
      </p:sp>
      <p:pic>
        <p:nvPicPr>
          <p:cNvPr id="6" name="Google Shape;79;p14">
            <a:extLst>
              <a:ext uri="{FF2B5EF4-FFF2-40B4-BE49-F238E27FC236}">
                <a16:creationId xmlns="" xmlns:a16="http://schemas.microsoft.com/office/drawing/2014/main" id="{37B4128A-B300-4A83-9E49-EB63E4BF4B0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393" y="4983757"/>
            <a:ext cx="16468382" cy="342900"/>
            <a:chOff x="781393" y="4983757"/>
            <a:chExt cx="16468382" cy="342900"/>
          </a:xfrm>
        </p:grpSpPr>
        <p:sp>
          <p:nvSpPr>
            <p:cNvPr id="3" name="object 3"/>
            <p:cNvSpPr/>
            <p:nvPr/>
          </p:nvSpPr>
          <p:spPr>
            <a:xfrm>
              <a:off x="1019811" y="5097782"/>
              <a:ext cx="16229964" cy="45719"/>
            </a:xfrm>
            <a:custGeom>
              <a:avLst/>
              <a:gdLst/>
              <a:ahLst/>
              <a:cxnLst/>
              <a:rect l="l" t="t" r="r" b="b"/>
              <a:pathLst>
                <a:path w="16049625">
                  <a:moveTo>
                    <a:pt x="0" y="0"/>
                  </a:moveTo>
                  <a:lnTo>
                    <a:pt x="16049623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1393" y="4983757"/>
              <a:ext cx="15699105" cy="342900"/>
            </a:xfrm>
            <a:custGeom>
              <a:avLst/>
              <a:gdLst/>
              <a:ahLst/>
              <a:cxnLst/>
              <a:rect l="l" t="t" r="r" b="b"/>
              <a:pathLst>
                <a:path w="15699105" h="342900">
                  <a:moveTo>
                    <a:pt x="323837" y="171450"/>
                  </a:moveTo>
                  <a:lnTo>
                    <a:pt x="318058" y="128397"/>
                  </a:lnTo>
                  <a:lnTo>
                    <a:pt x="301739" y="89712"/>
                  </a:lnTo>
                  <a:lnTo>
                    <a:pt x="276415" y="56946"/>
                  </a:lnTo>
                  <a:lnTo>
                    <a:pt x="243649" y="31623"/>
                  </a:lnTo>
                  <a:lnTo>
                    <a:pt x="204965" y="15303"/>
                  </a:lnTo>
                  <a:lnTo>
                    <a:pt x="161912" y="9525"/>
                  </a:lnTo>
                  <a:lnTo>
                    <a:pt x="118872" y="15303"/>
                  </a:lnTo>
                  <a:lnTo>
                    <a:pt x="80187" y="31623"/>
                  </a:lnTo>
                  <a:lnTo>
                    <a:pt x="47421" y="56946"/>
                  </a:lnTo>
                  <a:lnTo>
                    <a:pt x="22098" y="89712"/>
                  </a:lnTo>
                  <a:lnTo>
                    <a:pt x="5778" y="128397"/>
                  </a:lnTo>
                  <a:lnTo>
                    <a:pt x="0" y="171450"/>
                  </a:lnTo>
                  <a:lnTo>
                    <a:pt x="5778" y="214490"/>
                  </a:lnTo>
                  <a:lnTo>
                    <a:pt x="22098" y="253174"/>
                  </a:lnTo>
                  <a:lnTo>
                    <a:pt x="47421" y="285940"/>
                  </a:lnTo>
                  <a:lnTo>
                    <a:pt x="80187" y="311264"/>
                  </a:lnTo>
                  <a:lnTo>
                    <a:pt x="118872" y="327583"/>
                  </a:lnTo>
                  <a:lnTo>
                    <a:pt x="161925" y="333375"/>
                  </a:lnTo>
                  <a:lnTo>
                    <a:pt x="204965" y="327583"/>
                  </a:lnTo>
                  <a:lnTo>
                    <a:pt x="243649" y="311264"/>
                  </a:lnTo>
                  <a:lnTo>
                    <a:pt x="276415" y="285940"/>
                  </a:lnTo>
                  <a:lnTo>
                    <a:pt x="301739" y="253174"/>
                  </a:lnTo>
                  <a:lnTo>
                    <a:pt x="318058" y="214490"/>
                  </a:lnTo>
                  <a:lnTo>
                    <a:pt x="323837" y="171450"/>
                  </a:lnTo>
                  <a:close/>
                </a:path>
                <a:path w="15699105" h="342900">
                  <a:moveTo>
                    <a:pt x="2995206" y="161925"/>
                  </a:moveTo>
                  <a:lnTo>
                    <a:pt x="2989427" y="118872"/>
                  </a:lnTo>
                  <a:lnTo>
                    <a:pt x="2973108" y="80187"/>
                  </a:lnTo>
                  <a:lnTo>
                    <a:pt x="2947784" y="47421"/>
                  </a:lnTo>
                  <a:lnTo>
                    <a:pt x="2915005" y="22098"/>
                  </a:lnTo>
                  <a:lnTo>
                    <a:pt x="2876334" y="5778"/>
                  </a:lnTo>
                  <a:lnTo>
                    <a:pt x="2833281" y="0"/>
                  </a:lnTo>
                  <a:lnTo>
                    <a:pt x="2790240" y="5778"/>
                  </a:lnTo>
                  <a:lnTo>
                    <a:pt x="2751556" y="22098"/>
                  </a:lnTo>
                  <a:lnTo>
                    <a:pt x="2718790" y="47421"/>
                  </a:lnTo>
                  <a:lnTo>
                    <a:pt x="2693466" y="80187"/>
                  </a:lnTo>
                  <a:lnTo>
                    <a:pt x="2677147" y="118872"/>
                  </a:lnTo>
                  <a:lnTo>
                    <a:pt x="2671356" y="161925"/>
                  </a:lnTo>
                  <a:lnTo>
                    <a:pt x="2677147" y="204965"/>
                  </a:lnTo>
                  <a:lnTo>
                    <a:pt x="2693466" y="243649"/>
                  </a:lnTo>
                  <a:lnTo>
                    <a:pt x="2718790" y="276415"/>
                  </a:lnTo>
                  <a:lnTo>
                    <a:pt x="2751556" y="301739"/>
                  </a:lnTo>
                  <a:lnTo>
                    <a:pt x="2790240" y="318058"/>
                  </a:lnTo>
                  <a:lnTo>
                    <a:pt x="2833281" y="323850"/>
                  </a:lnTo>
                  <a:lnTo>
                    <a:pt x="2876334" y="318058"/>
                  </a:lnTo>
                  <a:lnTo>
                    <a:pt x="2915005" y="301739"/>
                  </a:lnTo>
                  <a:lnTo>
                    <a:pt x="2947784" y="276415"/>
                  </a:lnTo>
                  <a:lnTo>
                    <a:pt x="2973108" y="243649"/>
                  </a:lnTo>
                  <a:lnTo>
                    <a:pt x="2989427" y="204965"/>
                  </a:lnTo>
                  <a:lnTo>
                    <a:pt x="2995206" y="161925"/>
                  </a:lnTo>
                  <a:close/>
                </a:path>
                <a:path w="15699105" h="342900">
                  <a:moveTo>
                    <a:pt x="6913105" y="161912"/>
                  </a:moveTo>
                  <a:lnTo>
                    <a:pt x="6907327" y="118872"/>
                  </a:lnTo>
                  <a:lnTo>
                    <a:pt x="6890994" y="80187"/>
                  </a:lnTo>
                  <a:lnTo>
                    <a:pt x="6865683" y="47421"/>
                  </a:lnTo>
                  <a:lnTo>
                    <a:pt x="6832905" y="22098"/>
                  </a:lnTo>
                  <a:lnTo>
                    <a:pt x="6794233" y="5778"/>
                  </a:lnTo>
                  <a:lnTo>
                    <a:pt x="6751180" y="0"/>
                  </a:lnTo>
                  <a:lnTo>
                    <a:pt x="6708140" y="5778"/>
                  </a:lnTo>
                  <a:lnTo>
                    <a:pt x="6669456" y="22098"/>
                  </a:lnTo>
                  <a:lnTo>
                    <a:pt x="6636677" y="47421"/>
                  </a:lnTo>
                  <a:lnTo>
                    <a:pt x="6611366" y="80187"/>
                  </a:lnTo>
                  <a:lnTo>
                    <a:pt x="6595046" y="118872"/>
                  </a:lnTo>
                  <a:lnTo>
                    <a:pt x="6589255" y="161925"/>
                  </a:lnTo>
                  <a:lnTo>
                    <a:pt x="6595046" y="204965"/>
                  </a:lnTo>
                  <a:lnTo>
                    <a:pt x="6611366" y="243649"/>
                  </a:lnTo>
                  <a:lnTo>
                    <a:pt x="6636677" y="276415"/>
                  </a:lnTo>
                  <a:lnTo>
                    <a:pt x="6669456" y="301739"/>
                  </a:lnTo>
                  <a:lnTo>
                    <a:pt x="6708140" y="318058"/>
                  </a:lnTo>
                  <a:lnTo>
                    <a:pt x="6751180" y="323850"/>
                  </a:lnTo>
                  <a:lnTo>
                    <a:pt x="6794233" y="318058"/>
                  </a:lnTo>
                  <a:lnTo>
                    <a:pt x="6832905" y="301739"/>
                  </a:lnTo>
                  <a:lnTo>
                    <a:pt x="6865683" y="276415"/>
                  </a:lnTo>
                  <a:lnTo>
                    <a:pt x="6890994" y="243649"/>
                  </a:lnTo>
                  <a:lnTo>
                    <a:pt x="6907327" y="204965"/>
                  </a:lnTo>
                  <a:lnTo>
                    <a:pt x="6913105" y="161912"/>
                  </a:lnTo>
                  <a:close/>
                </a:path>
                <a:path w="15699105" h="342900">
                  <a:moveTo>
                    <a:pt x="9428924" y="180962"/>
                  </a:moveTo>
                  <a:lnTo>
                    <a:pt x="9423133" y="137922"/>
                  </a:lnTo>
                  <a:lnTo>
                    <a:pt x="9406814" y="99237"/>
                  </a:lnTo>
                  <a:lnTo>
                    <a:pt x="9381490" y="66471"/>
                  </a:lnTo>
                  <a:lnTo>
                    <a:pt x="9348724" y="41148"/>
                  </a:lnTo>
                  <a:lnTo>
                    <a:pt x="9310040" y="24828"/>
                  </a:lnTo>
                  <a:lnTo>
                    <a:pt x="9266999" y="19050"/>
                  </a:lnTo>
                  <a:lnTo>
                    <a:pt x="9223946" y="24828"/>
                  </a:lnTo>
                  <a:lnTo>
                    <a:pt x="9185275" y="41148"/>
                  </a:lnTo>
                  <a:lnTo>
                    <a:pt x="9152496" y="66471"/>
                  </a:lnTo>
                  <a:lnTo>
                    <a:pt x="9127172" y="99237"/>
                  </a:lnTo>
                  <a:lnTo>
                    <a:pt x="9110853" y="137922"/>
                  </a:lnTo>
                  <a:lnTo>
                    <a:pt x="9105074" y="180975"/>
                  </a:lnTo>
                  <a:lnTo>
                    <a:pt x="9110853" y="224015"/>
                  </a:lnTo>
                  <a:lnTo>
                    <a:pt x="9127172" y="262699"/>
                  </a:lnTo>
                  <a:lnTo>
                    <a:pt x="9152496" y="295465"/>
                  </a:lnTo>
                  <a:lnTo>
                    <a:pt x="9185275" y="320789"/>
                  </a:lnTo>
                  <a:lnTo>
                    <a:pt x="9223946" y="337108"/>
                  </a:lnTo>
                  <a:lnTo>
                    <a:pt x="9266999" y="342900"/>
                  </a:lnTo>
                  <a:lnTo>
                    <a:pt x="9310040" y="337108"/>
                  </a:lnTo>
                  <a:lnTo>
                    <a:pt x="9348724" y="320789"/>
                  </a:lnTo>
                  <a:lnTo>
                    <a:pt x="9381490" y="295465"/>
                  </a:lnTo>
                  <a:lnTo>
                    <a:pt x="9406814" y="262699"/>
                  </a:lnTo>
                  <a:lnTo>
                    <a:pt x="9423133" y="224015"/>
                  </a:lnTo>
                  <a:lnTo>
                    <a:pt x="9428924" y="180962"/>
                  </a:lnTo>
                  <a:close/>
                </a:path>
                <a:path w="15699105" h="342900">
                  <a:moveTo>
                    <a:pt x="12334037" y="180962"/>
                  </a:moveTo>
                  <a:lnTo>
                    <a:pt x="12328258" y="137922"/>
                  </a:lnTo>
                  <a:lnTo>
                    <a:pt x="12311926" y="99237"/>
                  </a:lnTo>
                  <a:lnTo>
                    <a:pt x="12286615" y="66471"/>
                  </a:lnTo>
                  <a:lnTo>
                    <a:pt x="12253836" y="41148"/>
                  </a:lnTo>
                  <a:lnTo>
                    <a:pt x="12215165" y="24828"/>
                  </a:lnTo>
                  <a:lnTo>
                    <a:pt x="12172112" y="19050"/>
                  </a:lnTo>
                  <a:lnTo>
                    <a:pt x="12129072" y="24828"/>
                  </a:lnTo>
                  <a:lnTo>
                    <a:pt x="12090387" y="41148"/>
                  </a:lnTo>
                  <a:lnTo>
                    <a:pt x="12057609" y="66471"/>
                  </a:lnTo>
                  <a:lnTo>
                    <a:pt x="12032298" y="99237"/>
                  </a:lnTo>
                  <a:lnTo>
                    <a:pt x="12015978" y="137922"/>
                  </a:lnTo>
                  <a:lnTo>
                    <a:pt x="12010187" y="180975"/>
                  </a:lnTo>
                  <a:lnTo>
                    <a:pt x="12015978" y="224015"/>
                  </a:lnTo>
                  <a:lnTo>
                    <a:pt x="12032298" y="262699"/>
                  </a:lnTo>
                  <a:lnTo>
                    <a:pt x="12057609" y="295465"/>
                  </a:lnTo>
                  <a:lnTo>
                    <a:pt x="12090387" y="320789"/>
                  </a:lnTo>
                  <a:lnTo>
                    <a:pt x="12129072" y="337108"/>
                  </a:lnTo>
                  <a:lnTo>
                    <a:pt x="12172112" y="342900"/>
                  </a:lnTo>
                  <a:lnTo>
                    <a:pt x="12215165" y="337108"/>
                  </a:lnTo>
                  <a:lnTo>
                    <a:pt x="12253836" y="320789"/>
                  </a:lnTo>
                  <a:lnTo>
                    <a:pt x="12286615" y="295465"/>
                  </a:lnTo>
                  <a:lnTo>
                    <a:pt x="12311926" y="262699"/>
                  </a:lnTo>
                  <a:lnTo>
                    <a:pt x="12328258" y="224015"/>
                  </a:lnTo>
                  <a:lnTo>
                    <a:pt x="12334037" y="180962"/>
                  </a:lnTo>
                  <a:close/>
                </a:path>
                <a:path w="15699105" h="342900">
                  <a:moveTo>
                    <a:pt x="15698966" y="180962"/>
                  </a:moveTo>
                  <a:lnTo>
                    <a:pt x="15693174" y="137922"/>
                  </a:lnTo>
                  <a:lnTo>
                    <a:pt x="15676855" y="99237"/>
                  </a:lnTo>
                  <a:lnTo>
                    <a:pt x="15651531" y="66471"/>
                  </a:lnTo>
                  <a:lnTo>
                    <a:pt x="15618765" y="41148"/>
                  </a:lnTo>
                  <a:lnTo>
                    <a:pt x="15580081" y="24828"/>
                  </a:lnTo>
                  <a:lnTo>
                    <a:pt x="15537041" y="19050"/>
                  </a:lnTo>
                  <a:lnTo>
                    <a:pt x="15493988" y="24828"/>
                  </a:lnTo>
                  <a:lnTo>
                    <a:pt x="15455303" y="41148"/>
                  </a:lnTo>
                  <a:lnTo>
                    <a:pt x="15422537" y="66471"/>
                  </a:lnTo>
                  <a:lnTo>
                    <a:pt x="15397214" y="99237"/>
                  </a:lnTo>
                  <a:lnTo>
                    <a:pt x="15380894" y="137922"/>
                  </a:lnTo>
                  <a:lnTo>
                    <a:pt x="15375116" y="180975"/>
                  </a:lnTo>
                  <a:lnTo>
                    <a:pt x="15380894" y="224015"/>
                  </a:lnTo>
                  <a:lnTo>
                    <a:pt x="15397214" y="262699"/>
                  </a:lnTo>
                  <a:lnTo>
                    <a:pt x="15422537" y="295465"/>
                  </a:lnTo>
                  <a:lnTo>
                    <a:pt x="15455303" y="320789"/>
                  </a:lnTo>
                  <a:lnTo>
                    <a:pt x="15493988" y="337108"/>
                  </a:lnTo>
                  <a:lnTo>
                    <a:pt x="15537041" y="342900"/>
                  </a:lnTo>
                  <a:lnTo>
                    <a:pt x="15580081" y="337108"/>
                  </a:lnTo>
                  <a:lnTo>
                    <a:pt x="15618765" y="320789"/>
                  </a:lnTo>
                  <a:lnTo>
                    <a:pt x="15651531" y="295465"/>
                  </a:lnTo>
                  <a:lnTo>
                    <a:pt x="15676855" y="262699"/>
                  </a:lnTo>
                  <a:lnTo>
                    <a:pt x="15693174" y="224015"/>
                  </a:lnTo>
                  <a:lnTo>
                    <a:pt x="15698966" y="1809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831501" y="5640819"/>
            <a:ext cx="2750633" cy="12165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9700"/>
              </a:lnSpc>
              <a:spcBef>
                <a:spcPts val="90"/>
              </a:spcBef>
            </a:pPr>
            <a:r>
              <a:rPr lang="pt-BR" sz="2450" b="1" spc="180" dirty="0">
                <a:latin typeface="Tahoma"/>
                <a:cs typeface="Tahoma"/>
              </a:rPr>
              <a:t>DIAGNÓSTICO DA COMISSÃO ESPECIAL </a:t>
            </a:r>
            <a:endParaRPr sz="245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9874" y="4211601"/>
            <a:ext cx="895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5" dirty="0">
                <a:latin typeface="Trebuchet MS"/>
                <a:cs typeface="Trebuchet MS"/>
              </a:rPr>
              <a:t>201</a:t>
            </a:r>
            <a:r>
              <a:rPr sz="3000" b="1" spc="-50" dirty="0">
                <a:latin typeface="Trebuchet MS"/>
                <a:cs typeface="Trebuchet MS"/>
              </a:rPr>
              <a:t>5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2208" y="5616213"/>
            <a:ext cx="2639060" cy="1254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9700"/>
              </a:lnSpc>
              <a:spcBef>
                <a:spcPts val="90"/>
              </a:spcBef>
            </a:pPr>
            <a:r>
              <a:rPr sz="2450" b="1" dirty="0">
                <a:latin typeface="Tahoma"/>
                <a:cs typeface="Tahoma"/>
              </a:rPr>
              <a:t>TERMO DE  COMPROMISSO  COM ESTADO</a:t>
            </a:r>
            <a:endParaRPr sz="245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49944" y="5631712"/>
            <a:ext cx="278765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9700"/>
              </a:lnSpc>
              <a:spcBef>
                <a:spcPts val="90"/>
              </a:spcBef>
            </a:pPr>
            <a:r>
              <a:rPr sz="2450" b="1" spc="160" dirty="0">
                <a:latin typeface="Tahoma"/>
                <a:cs typeface="Tahoma"/>
              </a:rPr>
              <a:t>CONCLUSÃO</a:t>
            </a:r>
            <a:r>
              <a:rPr sz="2450" b="1" spc="-70" dirty="0">
                <a:latin typeface="Tahoma"/>
                <a:cs typeface="Tahoma"/>
              </a:rPr>
              <a:t> </a:t>
            </a:r>
            <a:r>
              <a:rPr sz="2450" b="1" spc="200" dirty="0">
                <a:latin typeface="Tahoma"/>
                <a:cs typeface="Tahoma"/>
              </a:rPr>
              <a:t>DO </a:t>
            </a:r>
            <a:r>
              <a:rPr sz="2450" b="1" spc="-700" dirty="0">
                <a:latin typeface="Tahoma"/>
                <a:cs typeface="Tahoma"/>
              </a:rPr>
              <a:t> </a:t>
            </a:r>
            <a:r>
              <a:rPr sz="2450" b="1" spc="145" dirty="0">
                <a:latin typeface="Tahoma"/>
                <a:cs typeface="Tahoma"/>
              </a:rPr>
              <a:t>MASTERPLAN</a:t>
            </a:r>
            <a:endParaRPr sz="245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07667" y="5601786"/>
            <a:ext cx="2273075" cy="12685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9700"/>
              </a:lnSpc>
              <a:spcBef>
                <a:spcPts val="90"/>
              </a:spcBef>
            </a:pPr>
            <a:r>
              <a:rPr sz="2450" b="1" spc="160" dirty="0">
                <a:latin typeface="Tahoma"/>
                <a:cs typeface="Tahoma"/>
              </a:rPr>
              <a:t>CONCLUSÃO </a:t>
            </a:r>
            <a:r>
              <a:rPr sz="2450" b="1" spc="-710" dirty="0">
                <a:latin typeface="Tahoma"/>
                <a:cs typeface="Tahoma"/>
              </a:rPr>
              <a:t> </a:t>
            </a:r>
            <a:r>
              <a:rPr sz="2450" b="1" spc="120" dirty="0">
                <a:latin typeface="Tahoma"/>
                <a:cs typeface="Tahoma"/>
              </a:rPr>
              <a:t>ESTUDOS</a:t>
            </a:r>
            <a:r>
              <a:rPr sz="2450" b="1" spc="-75" dirty="0">
                <a:latin typeface="Tahoma"/>
                <a:cs typeface="Tahoma"/>
              </a:rPr>
              <a:t> </a:t>
            </a:r>
            <a:r>
              <a:rPr sz="2450" b="1" spc="200" dirty="0">
                <a:latin typeface="Tahoma"/>
                <a:cs typeface="Tahoma"/>
              </a:rPr>
              <a:t>DO</a:t>
            </a:r>
            <a:r>
              <a:rPr sz="2450" b="1" spc="-710" dirty="0">
                <a:latin typeface="Tahoma"/>
                <a:cs typeface="Tahoma"/>
              </a:rPr>
              <a:t> </a:t>
            </a:r>
            <a:r>
              <a:rPr lang="pt-BR" sz="2450" b="1" spc="-710" dirty="0">
                <a:latin typeface="Tahoma"/>
                <a:cs typeface="Tahoma"/>
              </a:rPr>
              <a:t>   </a:t>
            </a:r>
          </a:p>
          <a:p>
            <a:pPr marL="12700" marR="5080" algn="just">
              <a:lnSpc>
                <a:spcPct val="109700"/>
              </a:lnSpc>
              <a:spcBef>
                <a:spcPts val="90"/>
              </a:spcBef>
            </a:pPr>
            <a:r>
              <a:rPr sz="2450" b="1" spc="10" dirty="0">
                <a:latin typeface="Tahoma"/>
                <a:cs typeface="Tahoma"/>
              </a:rPr>
              <a:t>PMI</a:t>
            </a:r>
            <a:endParaRPr sz="245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50351" y="4214961"/>
            <a:ext cx="895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5" dirty="0">
                <a:latin typeface="Trebuchet MS"/>
                <a:cs typeface="Trebuchet MS"/>
              </a:rPr>
              <a:t>201</a:t>
            </a:r>
            <a:r>
              <a:rPr sz="3000" b="1" spc="-50" dirty="0">
                <a:latin typeface="Trebuchet MS"/>
                <a:cs typeface="Trebuchet MS"/>
              </a:rPr>
              <a:t>6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10613" y="4211601"/>
            <a:ext cx="895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5" dirty="0">
                <a:latin typeface="Trebuchet MS"/>
                <a:cs typeface="Trebuchet MS"/>
              </a:rPr>
              <a:t>202</a:t>
            </a:r>
            <a:r>
              <a:rPr sz="3000" b="1" spc="-50" dirty="0">
                <a:latin typeface="Trebuchet MS"/>
                <a:cs typeface="Trebuchet MS"/>
              </a:rPr>
              <a:t>2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832716" y="4234774"/>
            <a:ext cx="895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5" dirty="0">
                <a:latin typeface="Trebuchet MS"/>
                <a:cs typeface="Trebuchet MS"/>
              </a:rPr>
              <a:t>202</a:t>
            </a:r>
            <a:r>
              <a:rPr sz="3000" b="1" spc="-50" dirty="0">
                <a:latin typeface="Trebuchet MS"/>
                <a:cs typeface="Trebuchet MS"/>
              </a:rPr>
              <a:t>3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91600" y="5635263"/>
            <a:ext cx="2734627" cy="8409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9700"/>
              </a:lnSpc>
              <a:spcBef>
                <a:spcPts val="90"/>
              </a:spcBef>
            </a:pPr>
            <a:r>
              <a:rPr lang="pt-BR" sz="2450" b="1" spc="135" dirty="0">
                <a:latin typeface="Tahoma"/>
                <a:cs typeface="Tahoma"/>
              </a:rPr>
              <a:t>ALTERAÇÃO </a:t>
            </a:r>
            <a:r>
              <a:rPr sz="2450" b="1" spc="229" dirty="0">
                <a:latin typeface="Tahoma"/>
                <a:cs typeface="Tahoma"/>
              </a:rPr>
              <a:t>DA</a:t>
            </a:r>
            <a:r>
              <a:rPr sz="2450" b="1" spc="-35" dirty="0">
                <a:latin typeface="Tahoma"/>
                <a:cs typeface="Tahoma"/>
              </a:rPr>
              <a:t> </a:t>
            </a:r>
            <a:r>
              <a:rPr sz="2450" b="1" spc="-30" dirty="0">
                <a:latin typeface="Tahoma"/>
                <a:cs typeface="Tahoma"/>
              </a:rPr>
              <a:t>LEI </a:t>
            </a:r>
            <a:r>
              <a:rPr sz="2450" b="1" spc="-700" dirty="0">
                <a:latin typeface="Tahoma"/>
                <a:cs typeface="Tahoma"/>
              </a:rPr>
              <a:t> </a:t>
            </a:r>
            <a:r>
              <a:rPr sz="2450" b="1" spc="-195" dirty="0">
                <a:latin typeface="Tahoma"/>
                <a:cs typeface="Tahoma"/>
              </a:rPr>
              <a:t>14.617/14</a:t>
            </a:r>
            <a:endParaRPr sz="245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36185" y="4211601"/>
            <a:ext cx="895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5" dirty="0">
                <a:latin typeface="Trebuchet MS"/>
                <a:cs typeface="Trebuchet MS"/>
              </a:rPr>
              <a:t>202</a:t>
            </a:r>
            <a:r>
              <a:rPr sz="3000" b="1" spc="-50" dirty="0">
                <a:latin typeface="Trebuchet MS"/>
                <a:cs typeface="Trebuchet MS"/>
              </a:rPr>
              <a:t>1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2135" y="4134154"/>
            <a:ext cx="895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5" dirty="0">
                <a:latin typeface="Trebuchet MS"/>
                <a:cs typeface="Trebuchet MS"/>
              </a:rPr>
              <a:t>201</a:t>
            </a:r>
            <a:r>
              <a:rPr sz="3000" b="1" spc="-50" dirty="0">
                <a:latin typeface="Trebuchet MS"/>
                <a:cs typeface="Trebuchet MS"/>
              </a:rPr>
              <a:t>4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5613" y="5616213"/>
            <a:ext cx="2075814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9700"/>
              </a:lnSpc>
              <a:spcBef>
                <a:spcPts val="90"/>
              </a:spcBef>
            </a:pPr>
            <a:r>
              <a:rPr sz="2450" b="1" spc="220" dirty="0">
                <a:latin typeface="Tahoma"/>
                <a:cs typeface="Tahoma"/>
              </a:rPr>
              <a:t>DOAÇÃO </a:t>
            </a:r>
            <a:r>
              <a:rPr sz="2450" b="1" spc="225" dirty="0">
                <a:latin typeface="Tahoma"/>
                <a:cs typeface="Tahoma"/>
              </a:rPr>
              <a:t> </a:t>
            </a:r>
            <a:r>
              <a:rPr sz="2450" b="1" spc="-30" dirty="0">
                <a:latin typeface="Tahoma"/>
                <a:cs typeface="Tahoma"/>
              </a:rPr>
              <a:t>LEI</a:t>
            </a:r>
            <a:r>
              <a:rPr sz="2450" b="1" spc="-70" dirty="0">
                <a:latin typeface="Tahoma"/>
                <a:cs typeface="Tahoma"/>
              </a:rPr>
              <a:t> </a:t>
            </a:r>
            <a:r>
              <a:rPr sz="2450" b="1" spc="-195" dirty="0">
                <a:latin typeface="Tahoma"/>
                <a:cs typeface="Tahoma"/>
              </a:rPr>
              <a:t>14.617/14</a:t>
            </a:r>
            <a:endParaRPr sz="2450" dirty="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1"/>
            <a:ext cx="1019810" cy="2955290"/>
          </a:xfrm>
          <a:custGeom>
            <a:avLst/>
            <a:gdLst/>
            <a:ahLst/>
            <a:cxnLst/>
            <a:rect l="l" t="t" r="r" b="b"/>
            <a:pathLst>
              <a:path w="1019810" h="2955290">
                <a:moveTo>
                  <a:pt x="0" y="0"/>
                </a:moveTo>
                <a:lnTo>
                  <a:pt x="1019583" y="0"/>
                </a:lnTo>
                <a:lnTo>
                  <a:pt x="1019583" y="2954830"/>
                </a:lnTo>
                <a:lnTo>
                  <a:pt x="0" y="2954830"/>
                </a:lnTo>
                <a:lnTo>
                  <a:pt x="0" y="0"/>
                </a:lnTo>
                <a:close/>
              </a:path>
            </a:pathLst>
          </a:custGeom>
          <a:solidFill>
            <a:srgbClr val="F5A3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25291" y="934556"/>
            <a:ext cx="492506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10" dirty="0">
                <a:latin typeface="Tahoma"/>
                <a:cs typeface="Tahoma"/>
              </a:rPr>
              <a:t>HISTÓRICO</a:t>
            </a:r>
          </a:p>
        </p:txBody>
      </p:sp>
      <p:pic>
        <p:nvPicPr>
          <p:cNvPr id="23" name="Google Shape;79;p14">
            <a:extLst>
              <a:ext uri="{FF2B5EF4-FFF2-40B4-BE49-F238E27FC236}">
                <a16:creationId xmlns="" xmlns:a16="http://schemas.microsoft.com/office/drawing/2014/main" id="{E8627CDB-5EA9-4975-8F3A-DC4D74DF315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71818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34215" y="8102600"/>
            <a:ext cx="1318133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85" dirty="0">
                <a:solidFill>
                  <a:srgbClr val="000000"/>
                </a:solidFill>
              </a:rPr>
              <a:t>PRAÇAS</a:t>
            </a:r>
            <a:r>
              <a:rPr sz="5500" spc="-385" dirty="0">
                <a:solidFill>
                  <a:srgbClr val="000000"/>
                </a:solidFill>
              </a:rPr>
              <a:t> </a:t>
            </a:r>
            <a:r>
              <a:rPr sz="5500" spc="-80" dirty="0">
                <a:solidFill>
                  <a:srgbClr val="000000"/>
                </a:solidFill>
              </a:rPr>
              <a:t>E</a:t>
            </a:r>
            <a:r>
              <a:rPr sz="5500" spc="-380" dirty="0">
                <a:solidFill>
                  <a:srgbClr val="000000"/>
                </a:solidFill>
              </a:rPr>
              <a:t> </a:t>
            </a:r>
            <a:r>
              <a:rPr sz="5500" spc="-145" dirty="0">
                <a:solidFill>
                  <a:srgbClr val="000000"/>
                </a:solidFill>
              </a:rPr>
              <a:t>ÁREAS</a:t>
            </a:r>
            <a:r>
              <a:rPr sz="5500" spc="-380" dirty="0">
                <a:solidFill>
                  <a:srgbClr val="000000"/>
                </a:solidFill>
              </a:rPr>
              <a:t> </a:t>
            </a:r>
            <a:r>
              <a:rPr sz="5500" spc="-140" dirty="0">
                <a:solidFill>
                  <a:srgbClr val="000000"/>
                </a:solidFill>
              </a:rPr>
              <a:t>COMUNS</a:t>
            </a:r>
            <a:endParaRPr sz="5500" dirty="0"/>
          </a:p>
        </p:txBody>
      </p:sp>
      <p:pic>
        <p:nvPicPr>
          <p:cNvPr id="6" name="Google Shape;79;p14">
            <a:extLst>
              <a:ext uri="{FF2B5EF4-FFF2-40B4-BE49-F238E27FC236}">
                <a16:creationId xmlns="" xmlns:a16="http://schemas.microsoft.com/office/drawing/2014/main" id="{D6BDE8A9-D4B0-4B7B-8F16-07BEEA0337A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71818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4902" y="7953221"/>
            <a:ext cx="17221200" cy="11317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8620"/>
              </a:lnSpc>
              <a:spcBef>
                <a:spcPts val="225"/>
              </a:spcBef>
            </a:pPr>
            <a:r>
              <a:rPr sz="5500" spc="65" dirty="0">
                <a:solidFill>
                  <a:srgbClr val="000000"/>
                </a:solidFill>
              </a:rPr>
              <a:t>A</a:t>
            </a:r>
            <a:r>
              <a:rPr sz="5500" spc="-30" dirty="0">
                <a:solidFill>
                  <a:srgbClr val="000000"/>
                </a:solidFill>
              </a:rPr>
              <a:t>D</a:t>
            </a:r>
            <a:r>
              <a:rPr sz="5500" spc="45" dirty="0">
                <a:solidFill>
                  <a:srgbClr val="000000"/>
                </a:solidFill>
              </a:rPr>
              <a:t>M</a:t>
            </a:r>
            <a:r>
              <a:rPr sz="5500" spc="-565" dirty="0">
                <a:solidFill>
                  <a:srgbClr val="000000"/>
                </a:solidFill>
              </a:rPr>
              <a:t>.</a:t>
            </a:r>
            <a:r>
              <a:rPr sz="5500" spc="-370" dirty="0">
                <a:solidFill>
                  <a:srgbClr val="000000"/>
                </a:solidFill>
              </a:rPr>
              <a:t> </a:t>
            </a:r>
            <a:r>
              <a:rPr sz="5500" spc="25" dirty="0">
                <a:solidFill>
                  <a:srgbClr val="000000"/>
                </a:solidFill>
              </a:rPr>
              <a:t>P</a:t>
            </a:r>
            <a:r>
              <a:rPr sz="5500" spc="-190" dirty="0">
                <a:solidFill>
                  <a:srgbClr val="000000"/>
                </a:solidFill>
              </a:rPr>
              <a:t>Ú</a:t>
            </a:r>
            <a:r>
              <a:rPr sz="5500" spc="50" dirty="0">
                <a:solidFill>
                  <a:srgbClr val="000000"/>
                </a:solidFill>
              </a:rPr>
              <a:t>B</a:t>
            </a:r>
            <a:r>
              <a:rPr sz="5500" spc="-200" dirty="0">
                <a:solidFill>
                  <a:srgbClr val="000000"/>
                </a:solidFill>
              </a:rPr>
              <a:t>L</a:t>
            </a:r>
            <a:r>
              <a:rPr sz="5500" spc="-1490" dirty="0">
                <a:solidFill>
                  <a:srgbClr val="000000"/>
                </a:solidFill>
              </a:rPr>
              <a:t>I</a:t>
            </a:r>
            <a:r>
              <a:rPr lang="pt-BR" sz="5500" spc="-1490" dirty="0">
                <a:solidFill>
                  <a:srgbClr val="000000"/>
                </a:solidFill>
              </a:rPr>
              <a:t>  </a:t>
            </a:r>
            <a:r>
              <a:rPr sz="5500" spc="100" dirty="0">
                <a:solidFill>
                  <a:srgbClr val="000000"/>
                </a:solidFill>
              </a:rPr>
              <a:t>C</a:t>
            </a:r>
            <a:r>
              <a:rPr sz="5500" spc="65" dirty="0">
                <a:solidFill>
                  <a:srgbClr val="000000"/>
                </a:solidFill>
              </a:rPr>
              <a:t>A</a:t>
            </a:r>
            <a:r>
              <a:rPr lang="pt-BR" sz="5500" spc="-370" dirty="0">
                <a:solidFill>
                  <a:srgbClr val="000000"/>
                </a:solidFill>
              </a:rPr>
              <a:t>,</a:t>
            </a:r>
            <a:r>
              <a:rPr sz="5500" spc="-370" dirty="0">
                <a:solidFill>
                  <a:srgbClr val="000000"/>
                </a:solidFill>
              </a:rPr>
              <a:t> </a:t>
            </a:r>
            <a:r>
              <a:rPr sz="5500" spc="100" dirty="0">
                <a:solidFill>
                  <a:srgbClr val="000000"/>
                </a:solidFill>
              </a:rPr>
              <a:t>C</a:t>
            </a:r>
            <a:r>
              <a:rPr sz="5500" spc="-80" dirty="0">
                <a:solidFill>
                  <a:srgbClr val="000000"/>
                </a:solidFill>
              </a:rPr>
              <a:t>E</a:t>
            </a:r>
            <a:r>
              <a:rPr sz="5500" spc="-295" dirty="0">
                <a:solidFill>
                  <a:srgbClr val="000000"/>
                </a:solidFill>
              </a:rPr>
              <a:t>N</a:t>
            </a:r>
            <a:r>
              <a:rPr sz="5500" spc="-340" dirty="0">
                <a:solidFill>
                  <a:srgbClr val="000000"/>
                </a:solidFill>
              </a:rPr>
              <a:t>T</a:t>
            </a:r>
            <a:r>
              <a:rPr sz="5500" spc="-305" dirty="0">
                <a:solidFill>
                  <a:srgbClr val="000000"/>
                </a:solidFill>
              </a:rPr>
              <a:t>R</a:t>
            </a:r>
            <a:r>
              <a:rPr sz="5500" spc="-30" dirty="0">
                <a:solidFill>
                  <a:srgbClr val="000000"/>
                </a:solidFill>
              </a:rPr>
              <a:t>O</a:t>
            </a:r>
            <a:r>
              <a:rPr sz="5500" spc="-370" dirty="0">
                <a:solidFill>
                  <a:srgbClr val="000000"/>
                </a:solidFill>
              </a:rPr>
              <a:t> </a:t>
            </a:r>
            <a:r>
              <a:rPr sz="5500" spc="-30" dirty="0">
                <a:solidFill>
                  <a:srgbClr val="000000"/>
                </a:solidFill>
              </a:rPr>
              <a:t>D</a:t>
            </a:r>
            <a:r>
              <a:rPr sz="5500" spc="-55" dirty="0">
                <a:solidFill>
                  <a:srgbClr val="000000"/>
                </a:solidFill>
              </a:rPr>
              <a:t>E </a:t>
            </a:r>
            <a:r>
              <a:rPr lang="pt-BR" sz="5500" spc="-55" dirty="0">
                <a:solidFill>
                  <a:srgbClr val="000000"/>
                </a:solidFill>
              </a:rPr>
              <a:t>ARTE E </a:t>
            </a:r>
            <a:r>
              <a:rPr sz="5500" spc="-150" dirty="0">
                <a:solidFill>
                  <a:srgbClr val="000000"/>
                </a:solidFill>
              </a:rPr>
              <a:t>CULTURA</a:t>
            </a:r>
            <a:endParaRPr sz="5500" dirty="0"/>
          </a:p>
        </p:txBody>
      </p:sp>
      <p:pic>
        <p:nvPicPr>
          <p:cNvPr id="6" name="Google Shape;79;p14">
            <a:extLst>
              <a:ext uri="{FF2B5EF4-FFF2-40B4-BE49-F238E27FC236}">
                <a16:creationId xmlns="" xmlns:a16="http://schemas.microsoft.com/office/drawing/2014/main" id="{6B008D45-ECDB-4675-BDA0-AA410B36208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35212" y="7063674"/>
            <a:ext cx="451484" cy="2196465"/>
          </a:xfrm>
          <a:custGeom>
            <a:avLst/>
            <a:gdLst/>
            <a:ahLst/>
            <a:cxnLst/>
            <a:rect l="l" t="t" r="r" b="b"/>
            <a:pathLst>
              <a:path w="451484" h="2196465">
                <a:moveTo>
                  <a:pt x="450969" y="2196026"/>
                </a:moveTo>
                <a:lnTo>
                  <a:pt x="0" y="2196026"/>
                </a:lnTo>
                <a:lnTo>
                  <a:pt x="0" y="0"/>
                </a:lnTo>
                <a:lnTo>
                  <a:pt x="450969" y="0"/>
                </a:lnTo>
                <a:lnTo>
                  <a:pt x="450969" y="2196026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1082" y="3634263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10">
                <a:moveTo>
                  <a:pt x="287515" y="575030"/>
                </a:moveTo>
                <a:lnTo>
                  <a:pt x="0" y="287515"/>
                </a:lnTo>
                <a:lnTo>
                  <a:pt x="287515" y="0"/>
                </a:lnTo>
                <a:lnTo>
                  <a:pt x="575030" y="287515"/>
                </a:lnTo>
                <a:lnTo>
                  <a:pt x="287515" y="575030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219200" y="2424889"/>
            <a:ext cx="15045043" cy="6976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5464">
              <a:lnSpc>
                <a:spcPct val="100000"/>
              </a:lnSpc>
              <a:spcBef>
                <a:spcPts val="100"/>
              </a:spcBef>
            </a:pPr>
            <a:r>
              <a:rPr sz="40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Concessão</a:t>
            </a:r>
            <a:r>
              <a:rPr sz="4000"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Patrocinada</a:t>
            </a:r>
          </a:p>
          <a:p>
            <a:pPr marL="1815464">
              <a:lnSpc>
                <a:spcPct val="100000"/>
              </a:lnSpc>
              <a:spcBef>
                <a:spcPts val="3765"/>
              </a:spcBef>
            </a:pPr>
            <a:r>
              <a:rPr sz="40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Prazo:</a:t>
            </a:r>
            <a:r>
              <a:rPr sz="4000"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2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sz="4000"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anos</a:t>
            </a:r>
          </a:p>
          <a:p>
            <a:pPr marL="1815464">
              <a:lnSpc>
                <a:spcPct val="100000"/>
              </a:lnSpc>
              <a:spcBef>
                <a:spcPts val="4029"/>
              </a:spcBef>
            </a:pPr>
            <a:r>
              <a:rPr sz="40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Investimentos:</a:t>
            </a:r>
            <a:r>
              <a:rPr sz="4000"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sz="4000"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2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pt-BR" sz="4000" spc="-2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sz="4000"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milhões</a:t>
            </a:r>
          </a:p>
          <a:p>
            <a:pPr marL="1815464" marR="5080">
              <a:lnSpc>
                <a:spcPts val="9300"/>
              </a:lnSpc>
              <a:spcBef>
                <a:spcPts val="795"/>
              </a:spcBef>
            </a:pPr>
            <a:r>
              <a:rPr sz="40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Aportes</a:t>
            </a:r>
            <a:r>
              <a:rPr sz="4000" spc="-2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públicos</a:t>
            </a:r>
            <a:r>
              <a:rPr sz="4000" spc="-2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</a:t>
            </a:r>
            <a:r>
              <a:rPr sz="4000" spc="-2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longo</a:t>
            </a:r>
            <a:r>
              <a:rPr sz="4000" spc="-2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4000" spc="-2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2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sz="4000" spc="-2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anos:</a:t>
            </a:r>
            <a:r>
              <a:rPr sz="4000" spc="-2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sz="4000" spc="-2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2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21,5</a:t>
            </a:r>
            <a:r>
              <a:rPr sz="4000" spc="-22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milhões </a:t>
            </a:r>
            <a:r>
              <a:rPr sz="4000" spc="-13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Contraprestação</a:t>
            </a:r>
            <a:r>
              <a:rPr sz="4000"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máxima</a:t>
            </a:r>
            <a:r>
              <a:rPr sz="4000"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anual:</a:t>
            </a:r>
            <a:r>
              <a:rPr sz="4000"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sz="4000"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2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1,9</a:t>
            </a:r>
            <a:r>
              <a:rPr sz="4000"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milhão</a:t>
            </a:r>
          </a:p>
          <a:p>
            <a:pPr marL="1815464" marR="61594">
              <a:lnSpc>
                <a:spcPts val="5020"/>
              </a:lnSpc>
              <a:spcBef>
                <a:spcPts val="2730"/>
              </a:spcBef>
            </a:pPr>
            <a:r>
              <a:rPr lang="pt-BR" sz="4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Remuneração atrelada ao desempenho do Parceiro Privado (obras + serviços)</a:t>
            </a:r>
            <a:endParaRPr sz="4000" spc="-5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1082" y="4758359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10">
                <a:moveTo>
                  <a:pt x="287515" y="575030"/>
                </a:moveTo>
                <a:lnTo>
                  <a:pt x="0" y="287515"/>
                </a:lnTo>
                <a:lnTo>
                  <a:pt x="287515" y="0"/>
                </a:lnTo>
                <a:lnTo>
                  <a:pt x="575030" y="287515"/>
                </a:lnTo>
                <a:lnTo>
                  <a:pt x="287515" y="575030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2322" y="5808003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10">
                <a:moveTo>
                  <a:pt x="287515" y="575030"/>
                </a:moveTo>
                <a:lnTo>
                  <a:pt x="0" y="287515"/>
                </a:lnTo>
                <a:lnTo>
                  <a:pt x="287515" y="0"/>
                </a:lnTo>
                <a:lnTo>
                  <a:pt x="575030" y="287515"/>
                </a:lnTo>
                <a:lnTo>
                  <a:pt x="287515" y="575030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019810" cy="2955290"/>
          </a:xfrm>
          <a:custGeom>
            <a:avLst/>
            <a:gdLst/>
            <a:ahLst/>
            <a:cxnLst/>
            <a:rect l="l" t="t" r="r" b="b"/>
            <a:pathLst>
              <a:path w="1019810" h="2955290">
                <a:moveTo>
                  <a:pt x="0" y="0"/>
                </a:moveTo>
                <a:lnTo>
                  <a:pt x="1019583" y="0"/>
                </a:lnTo>
                <a:lnTo>
                  <a:pt x="1019583" y="2954831"/>
                </a:lnTo>
                <a:lnTo>
                  <a:pt x="0" y="2954831"/>
                </a:lnTo>
                <a:lnTo>
                  <a:pt x="0" y="0"/>
                </a:lnTo>
                <a:close/>
              </a:path>
            </a:pathLst>
          </a:custGeom>
          <a:solidFill>
            <a:srgbClr val="F5A3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12322" y="555388"/>
            <a:ext cx="12289478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5500" spc="400" dirty="0">
                <a:latin typeface="Tahoma"/>
                <a:cs typeface="Tahoma"/>
              </a:rPr>
              <a:t>MODELO REFERENCIAL</a:t>
            </a:r>
            <a:endParaRPr sz="5500" spc="35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41082" y="6926291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09">
                <a:moveTo>
                  <a:pt x="287515" y="575030"/>
                </a:moveTo>
                <a:lnTo>
                  <a:pt x="0" y="287515"/>
                </a:lnTo>
                <a:lnTo>
                  <a:pt x="287515" y="0"/>
                </a:lnTo>
                <a:lnTo>
                  <a:pt x="575030" y="287515"/>
                </a:lnTo>
                <a:lnTo>
                  <a:pt x="287515" y="575030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1082" y="8343900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09">
                <a:moveTo>
                  <a:pt x="287515" y="575030"/>
                </a:moveTo>
                <a:lnTo>
                  <a:pt x="0" y="287515"/>
                </a:lnTo>
                <a:lnTo>
                  <a:pt x="287515" y="0"/>
                </a:lnTo>
                <a:lnTo>
                  <a:pt x="575031" y="287515"/>
                </a:lnTo>
                <a:lnTo>
                  <a:pt x="287515" y="575030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141082" y="2515975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10">
                <a:moveTo>
                  <a:pt x="287515" y="575031"/>
                </a:moveTo>
                <a:lnTo>
                  <a:pt x="0" y="287515"/>
                </a:lnTo>
                <a:lnTo>
                  <a:pt x="287515" y="0"/>
                </a:lnTo>
                <a:lnTo>
                  <a:pt x="575030" y="287515"/>
                </a:lnTo>
                <a:lnTo>
                  <a:pt x="287515" y="575031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35212" y="7063674"/>
            <a:ext cx="451484" cy="2196465"/>
          </a:xfrm>
          <a:custGeom>
            <a:avLst/>
            <a:gdLst/>
            <a:ahLst/>
            <a:cxnLst/>
            <a:rect l="l" t="t" r="r" b="b"/>
            <a:pathLst>
              <a:path w="451484" h="2196465">
                <a:moveTo>
                  <a:pt x="450969" y="2196026"/>
                </a:moveTo>
                <a:lnTo>
                  <a:pt x="0" y="2196026"/>
                </a:lnTo>
                <a:lnTo>
                  <a:pt x="0" y="0"/>
                </a:lnTo>
                <a:lnTo>
                  <a:pt x="450969" y="0"/>
                </a:lnTo>
                <a:lnTo>
                  <a:pt x="450969" y="2196026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019810" cy="2955290"/>
          </a:xfrm>
          <a:custGeom>
            <a:avLst/>
            <a:gdLst/>
            <a:ahLst/>
            <a:cxnLst/>
            <a:rect l="l" t="t" r="r" b="b"/>
            <a:pathLst>
              <a:path w="1019810" h="2955290">
                <a:moveTo>
                  <a:pt x="0" y="0"/>
                </a:moveTo>
                <a:lnTo>
                  <a:pt x="1019583" y="0"/>
                </a:lnTo>
                <a:lnTo>
                  <a:pt x="1019583" y="2954831"/>
                </a:lnTo>
                <a:lnTo>
                  <a:pt x="0" y="2954831"/>
                </a:lnTo>
                <a:lnTo>
                  <a:pt x="0" y="0"/>
                </a:lnTo>
                <a:close/>
              </a:path>
            </a:pathLst>
          </a:custGeom>
          <a:solidFill>
            <a:srgbClr val="F5A3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25290" y="571500"/>
            <a:ext cx="12200309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5500" spc="400" dirty="0">
                <a:latin typeface="Tahoma"/>
                <a:cs typeface="Tahoma"/>
              </a:rPr>
              <a:t>VIABILIDADE DO MODELO</a:t>
            </a:r>
            <a:endParaRPr sz="5500" spc="350" dirty="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0" y="5340698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09">
                <a:moveTo>
                  <a:pt x="287515" y="575030"/>
                </a:moveTo>
                <a:lnTo>
                  <a:pt x="0" y="287515"/>
                </a:lnTo>
                <a:lnTo>
                  <a:pt x="287515" y="0"/>
                </a:lnTo>
                <a:lnTo>
                  <a:pt x="575031" y="287515"/>
                </a:lnTo>
                <a:lnTo>
                  <a:pt x="287515" y="575030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>
            <a:extLst>
              <a:ext uri="{FF2B5EF4-FFF2-40B4-BE49-F238E27FC236}">
                <a16:creationId xmlns="" xmlns:a16="http://schemas.microsoft.com/office/drawing/2014/main" id="{FB1392BD-BD02-EFBF-A635-9151BE6727FA}"/>
              </a:ext>
            </a:extLst>
          </p:cNvPr>
          <p:cNvSpPr/>
          <p:nvPr/>
        </p:nvSpPr>
        <p:spPr>
          <a:xfrm>
            <a:off x="1493385" y="6581393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09">
                <a:moveTo>
                  <a:pt x="287515" y="575030"/>
                </a:moveTo>
                <a:lnTo>
                  <a:pt x="0" y="287515"/>
                </a:lnTo>
                <a:lnTo>
                  <a:pt x="287515" y="0"/>
                </a:lnTo>
                <a:lnTo>
                  <a:pt x="575031" y="287515"/>
                </a:lnTo>
                <a:lnTo>
                  <a:pt x="287515" y="575030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8C01030D-DFB5-154D-10E7-B625C489A2A3}"/>
              </a:ext>
            </a:extLst>
          </p:cNvPr>
          <p:cNvSpPr/>
          <p:nvPr/>
        </p:nvSpPr>
        <p:spPr>
          <a:xfrm>
            <a:off x="381001" y="2171700"/>
            <a:ext cx="16936874" cy="7543800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0A527B01-C85C-04A3-5745-573F8A46A417}"/>
              </a:ext>
            </a:extLst>
          </p:cNvPr>
          <p:cNvSpPr txBox="1"/>
          <p:nvPr/>
        </p:nvSpPr>
        <p:spPr>
          <a:xfrm>
            <a:off x="5733506" y="2776564"/>
            <a:ext cx="6360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CONCESSÃO PATROCINADA </a:t>
            </a:r>
            <a:br>
              <a:rPr lang="pt-BR" sz="4000" b="1" dirty="0"/>
            </a:br>
            <a:r>
              <a:rPr lang="pt-BR" sz="4000" b="1" dirty="0"/>
              <a:t>30 ANOS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="" xmlns:a16="http://schemas.microsoft.com/office/drawing/2014/main" id="{628ECEF9-C0F3-6267-E5BE-6E1FBB9F7710}"/>
              </a:ext>
            </a:extLst>
          </p:cNvPr>
          <p:cNvSpPr/>
          <p:nvPr/>
        </p:nvSpPr>
        <p:spPr>
          <a:xfrm>
            <a:off x="970126" y="4100003"/>
            <a:ext cx="7976489" cy="4267200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AA268229-36C0-11B7-C3A4-D15AD8AD259A}"/>
              </a:ext>
            </a:extLst>
          </p:cNvPr>
          <p:cNvSpPr/>
          <p:nvPr/>
        </p:nvSpPr>
        <p:spPr>
          <a:xfrm>
            <a:off x="9043248" y="3982292"/>
            <a:ext cx="7709210" cy="4267200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bject 10">
            <a:extLst>
              <a:ext uri="{FF2B5EF4-FFF2-40B4-BE49-F238E27FC236}">
                <a16:creationId xmlns="" xmlns:a16="http://schemas.microsoft.com/office/drawing/2014/main" id="{C791E474-CF22-295E-F2BB-0EC1FE26C5D2}"/>
              </a:ext>
            </a:extLst>
          </p:cNvPr>
          <p:cNvSpPr/>
          <p:nvPr/>
        </p:nvSpPr>
        <p:spPr>
          <a:xfrm>
            <a:off x="9765732" y="5335285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09">
                <a:moveTo>
                  <a:pt x="287515" y="575030"/>
                </a:moveTo>
                <a:lnTo>
                  <a:pt x="0" y="287515"/>
                </a:lnTo>
                <a:lnTo>
                  <a:pt x="287515" y="0"/>
                </a:lnTo>
                <a:lnTo>
                  <a:pt x="575031" y="287515"/>
                </a:lnTo>
                <a:lnTo>
                  <a:pt x="287515" y="575030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0">
            <a:extLst>
              <a:ext uri="{FF2B5EF4-FFF2-40B4-BE49-F238E27FC236}">
                <a16:creationId xmlns="" xmlns:a16="http://schemas.microsoft.com/office/drawing/2014/main" id="{C88FA35B-53EB-EC8D-17E2-879EF535AC4D}"/>
              </a:ext>
            </a:extLst>
          </p:cNvPr>
          <p:cNvSpPr/>
          <p:nvPr/>
        </p:nvSpPr>
        <p:spPr>
          <a:xfrm>
            <a:off x="9765732" y="6570567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09">
                <a:moveTo>
                  <a:pt x="287515" y="575030"/>
                </a:moveTo>
                <a:lnTo>
                  <a:pt x="0" y="287515"/>
                </a:lnTo>
                <a:lnTo>
                  <a:pt x="287515" y="0"/>
                </a:lnTo>
                <a:lnTo>
                  <a:pt x="575031" y="287515"/>
                </a:lnTo>
                <a:lnTo>
                  <a:pt x="287515" y="575030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31AF56E-9B95-DCB9-AF85-5E3A6F740AC6}"/>
              </a:ext>
            </a:extLst>
          </p:cNvPr>
          <p:cNvSpPr txBox="1"/>
          <p:nvPr/>
        </p:nvSpPr>
        <p:spPr>
          <a:xfrm>
            <a:off x="3921138" y="4348482"/>
            <a:ext cx="318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PÚBLICO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1BB63DE6-6D86-32EC-C730-8D8030198E07}"/>
              </a:ext>
            </a:extLst>
          </p:cNvPr>
          <p:cNvSpPr txBox="1"/>
          <p:nvPr/>
        </p:nvSpPr>
        <p:spPr>
          <a:xfrm>
            <a:off x="12093708" y="4293800"/>
            <a:ext cx="318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PRIVADO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45C4C3AB-4C3F-8975-2F3F-BD599775EF38}"/>
              </a:ext>
            </a:extLst>
          </p:cNvPr>
          <p:cNvSpPr txBox="1"/>
          <p:nvPr/>
        </p:nvSpPr>
        <p:spPr>
          <a:xfrm>
            <a:off x="2403719" y="5254136"/>
            <a:ext cx="621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APORTES PÚBLICOS AO LONGO</a:t>
            </a:r>
            <a:br>
              <a:rPr lang="pt-BR" sz="3600" dirty="0"/>
            </a:br>
            <a:r>
              <a:rPr lang="pt-BR" sz="3600" dirty="0"/>
              <a:t>DE 8 ANOS – R$ 21,5 MM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EE66B525-3CD4-26F4-A87A-54D553165B42}"/>
              </a:ext>
            </a:extLst>
          </p:cNvPr>
          <p:cNvSpPr txBox="1"/>
          <p:nvPr/>
        </p:nvSpPr>
        <p:spPr>
          <a:xfrm>
            <a:off x="2399371" y="6649791"/>
            <a:ext cx="6279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CONTRAPRESTAÇÃO MÁXIMA ANUAL – R$ 1,9 MM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9069367B-B5BB-8F32-1BB4-4253637FC8FD}"/>
              </a:ext>
            </a:extLst>
          </p:cNvPr>
          <p:cNvSpPr txBox="1"/>
          <p:nvPr/>
        </p:nvSpPr>
        <p:spPr>
          <a:xfrm>
            <a:off x="10437675" y="5219829"/>
            <a:ext cx="621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INVESTIMENTO (CAPEX) DE </a:t>
            </a:r>
            <a:br>
              <a:rPr lang="pt-BR" sz="3600" dirty="0"/>
            </a:br>
            <a:r>
              <a:rPr lang="pt-BR" sz="3600" dirty="0"/>
              <a:t>R$ 115 MM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270D805C-BCB8-FDDD-FC50-C841D3F24825}"/>
              </a:ext>
            </a:extLst>
          </p:cNvPr>
          <p:cNvSpPr txBox="1"/>
          <p:nvPr/>
        </p:nvSpPr>
        <p:spPr>
          <a:xfrm>
            <a:off x="10504388" y="6495150"/>
            <a:ext cx="621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CUSTO OPERACIONAL (OPEX) DE R$ 239 MM</a:t>
            </a:r>
          </a:p>
        </p:txBody>
      </p:sp>
    </p:spTree>
    <p:extLst>
      <p:ext uri="{BB962C8B-B14F-4D97-AF65-F5344CB8AC3E}">
        <p14:creationId xmlns:p14="http://schemas.microsoft.com/office/powerpoint/2010/main" val="2585730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999" y="4105339"/>
            <a:ext cx="6167397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500" b="1" dirty="0">
                <a:latin typeface="Verdana"/>
                <a:cs typeface="Verdana"/>
              </a:rPr>
              <a:t>OBRIGAÇÕES  DO PRIVADO</a:t>
            </a:r>
            <a:endParaRPr sz="55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0479" y="1410279"/>
            <a:ext cx="8717279" cy="1828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2800" b="1" dirty="0">
                <a:latin typeface="Verdana"/>
                <a:cs typeface="Verdana"/>
              </a:rPr>
              <a:t>REALIZAR </a:t>
            </a:r>
            <a:r>
              <a:rPr lang="pt-BR" sz="2800" b="1" dirty="0">
                <a:latin typeface="Verdana"/>
                <a:cs typeface="Verdana"/>
              </a:rPr>
              <a:t>OS	INVESTIMENTOS CONFORME PREMISSAS  E PRAZOS ESTABELECIDOS E EDITAL E CONTRATO</a:t>
            </a:r>
            <a:endParaRPr lang="pt-BR" sz="2800" dirty="0">
              <a:latin typeface="Verdana"/>
              <a:cs typeface="Verdana"/>
            </a:endParaRP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800" b="1" spc="-114" dirty="0">
                <a:latin typeface="Verdana"/>
                <a:cs typeface="Verdana"/>
              </a:rPr>
              <a:t> 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70478" y="3288951"/>
            <a:ext cx="9101523" cy="1919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Verdana"/>
                <a:cs typeface="Verdana"/>
              </a:rPr>
              <a:t>MANTER O ACESSO GRATUITO AO COMPLEXO</a:t>
            </a:r>
            <a:endParaRPr sz="2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 dirty="0">
              <a:latin typeface="Verdana"/>
              <a:cs typeface="Verdana"/>
            </a:endParaRPr>
          </a:p>
          <a:p>
            <a:pPr marL="12700" marR="5080">
              <a:lnSpc>
                <a:spcPct val="107100"/>
              </a:lnSpc>
              <a:tabLst>
                <a:tab pos="2605405" algn="l"/>
                <a:tab pos="3813175" algn="l"/>
                <a:tab pos="6981825" algn="l"/>
              </a:tabLst>
            </a:pPr>
            <a:r>
              <a:rPr sz="2800" b="1" dirty="0">
                <a:latin typeface="Verdana"/>
                <a:cs typeface="Verdana"/>
              </a:rPr>
              <a:t>SERVIÇOS	DE	</a:t>
            </a:r>
            <a:r>
              <a:rPr lang="pt-BR" sz="2800" b="1" dirty="0">
                <a:latin typeface="Verdana"/>
                <a:cs typeface="Verdana"/>
              </a:rPr>
              <a:t>VIGILÂNCIA</a:t>
            </a:r>
            <a:r>
              <a:rPr sz="2800" b="1" dirty="0">
                <a:latin typeface="Verdana"/>
                <a:cs typeface="Verdana"/>
              </a:rPr>
              <a:t>,</a:t>
            </a:r>
            <a:r>
              <a:rPr lang="pt-BR" sz="2800" b="1" dirty="0">
                <a:latin typeface="Verdana"/>
                <a:cs typeface="Verdana"/>
              </a:rPr>
              <a:t> </a:t>
            </a:r>
            <a:r>
              <a:rPr sz="2800" b="1" dirty="0" smtClean="0">
                <a:latin typeface="Verdana"/>
                <a:cs typeface="Verdana"/>
              </a:rPr>
              <a:t>ZELADORIA</a:t>
            </a:r>
            <a:r>
              <a:rPr lang="pt-BR" sz="2800" b="1" dirty="0" smtClean="0">
                <a:latin typeface="Verdana"/>
                <a:cs typeface="Verdana"/>
              </a:rPr>
              <a:t> E</a:t>
            </a:r>
            <a:r>
              <a:rPr sz="2800" b="1" dirty="0" smtClean="0">
                <a:latin typeface="Verdana"/>
                <a:cs typeface="Verdana"/>
              </a:rPr>
              <a:t>  </a:t>
            </a:r>
            <a:r>
              <a:rPr sz="2800" b="1" dirty="0">
                <a:latin typeface="Verdana"/>
                <a:cs typeface="Verdana"/>
              </a:rPr>
              <a:t>MANUTENÇÃO </a:t>
            </a:r>
            <a:r>
              <a:rPr lang="pt-BR" sz="2800" b="1" dirty="0" smtClean="0">
                <a:latin typeface="Verdana"/>
                <a:cs typeface="Verdana"/>
              </a:rPr>
              <a:t>DO </a:t>
            </a:r>
            <a:r>
              <a:rPr lang="pt-BR" sz="2800" b="1" dirty="0">
                <a:latin typeface="Verdana"/>
                <a:cs typeface="Verdana"/>
              </a:rPr>
              <a:t>COMPLEXO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"/>
            <a:ext cx="1019810" cy="2955290"/>
          </a:xfrm>
          <a:custGeom>
            <a:avLst/>
            <a:gdLst/>
            <a:ahLst/>
            <a:cxnLst/>
            <a:rect l="l" t="t" r="r" b="b"/>
            <a:pathLst>
              <a:path w="1019810" h="2955290">
                <a:moveTo>
                  <a:pt x="0" y="0"/>
                </a:moveTo>
                <a:lnTo>
                  <a:pt x="1019583" y="0"/>
                </a:lnTo>
                <a:lnTo>
                  <a:pt x="1019583" y="2954830"/>
                </a:lnTo>
                <a:lnTo>
                  <a:pt x="0" y="2954830"/>
                </a:lnTo>
                <a:lnTo>
                  <a:pt x="0" y="0"/>
                </a:lnTo>
                <a:close/>
              </a:path>
            </a:pathLst>
          </a:custGeom>
          <a:solidFill>
            <a:srgbClr val="F5A3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70478" y="7244122"/>
            <a:ext cx="8717280" cy="179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2800" b="1" dirty="0">
                <a:latin typeface="Verdana"/>
                <a:cs typeface="Verdana"/>
              </a:rPr>
              <a:t>ELABORAÇÃO E APROVAÇÃO DOS PROJETOS  (PMCS), COMPAHC, DIPPACH...</a:t>
            </a:r>
            <a:endParaRPr sz="2800" dirty="0"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275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2800" b="1" dirty="0">
                <a:latin typeface="Verdana"/>
                <a:cs typeface="Verdana"/>
              </a:rPr>
              <a:t>OBTENÇÃO DE LICENÇAS E ALVARÁS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24525" y="1477418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6" y="504572"/>
                </a:moveTo>
                <a:lnTo>
                  <a:pt x="0" y="252286"/>
                </a:lnTo>
                <a:lnTo>
                  <a:pt x="252286" y="0"/>
                </a:lnTo>
                <a:lnTo>
                  <a:pt x="504571" y="252286"/>
                </a:lnTo>
                <a:lnTo>
                  <a:pt x="252286" y="504572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24525" y="3290632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6" y="504572"/>
                </a:moveTo>
                <a:lnTo>
                  <a:pt x="0" y="252285"/>
                </a:lnTo>
                <a:lnTo>
                  <a:pt x="252285" y="0"/>
                </a:lnTo>
                <a:lnTo>
                  <a:pt x="504571" y="252285"/>
                </a:lnTo>
                <a:lnTo>
                  <a:pt x="252286" y="504572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24525" y="4265853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6" y="504571"/>
                </a:moveTo>
                <a:lnTo>
                  <a:pt x="0" y="252285"/>
                </a:lnTo>
                <a:lnTo>
                  <a:pt x="252286" y="0"/>
                </a:lnTo>
                <a:lnTo>
                  <a:pt x="504571" y="252285"/>
                </a:lnTo>
                <a:lnTo>
                  <a:pt x="252286" y="504571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24525" y="5920914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6" y="504571"/>
                </a:moveTo>
                <a:lnTo>
                  <a:pt x="0" y="252286"/>
                </a:lnTo>
                <a:lnTo>
                  <a:pt x="252286" y="0"/>
                </a:lnTo>
                <a:lnTo>
                  <a:pt x="504571" y="252286"/>
                </a:lnTo>
                <a:lnTo>
                  <a:pt x="252286" y="504571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24525" y="7265873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6" y="504571"/>
                </a:moveTo>
                <a:lnTo>
                  <a:pt x="0" y="252286"/>
                </a:lnTo>
                <a:lnTo>
                  <a:pt x="252286" y="0"/>
                </a:lnTo>
                <a:lnTo>
                  <a:pt x="504571" y="252286"/>
                </a:lnTo>
                <a:lnTo>
                  <a:pt x="252286" y="504571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4525" y="8577629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5" y="504571"/>
                </a:moveTo>
                <a:lnTo>
                  <a:pt x="0" y="252286"/>
                </a:lnTo>
                <a:lnTo>
                  <a:pt x="252286" y="0"/>
                </a:lnTo>
                <a:lnTo>
                  <a:pt x="504571" y="252285"/>
                </a:lnTo>
                <a:lnTo>
                  <a:pt x="252286" y="504571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170479" y="5855703"/>
            <a:ext cx="8717280" cy="1011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95"/>
              </a:spcBef>
              <a:tabLst>
                <a:tab pos="2522220" algn="l"/>
                <a:tab pos="3365500" algn="l"/>
                <a:tab pos="5946140" algn="l"/>
                <a:tab pos="8932545" algn="l"/>
              </a:tabLst>
            </a:pPr>
            <a:r>
              <a:rPr sz="2800" b="1" dirty="0">
                <a:latin typeface="Verdana"/>
                <a:cs typeface="Verdana"/>
              </a:rPr>
              <a:t>OPERAÇÃO	DE	EXPOSIÇÃO	PERMANENTE</a:t>
            </a:r>
            <a:r>
              <a:rPr lang="pt-BR" sz="2800" b="1" dirty="0">
                <a:latin typeface="Verdana"/>
                <a:cs typeface="Verdana"/>
              </a:rPr>
              <a:t> </a:t>
            </a:r>
            <a:r>
              <a:rPr sz="2800" b="1" dirty="0">
                <a:latin typeface="Verdana"/>
                <a:cs typeface="Verdana"/>
              </a:rPr>
              <a:t>E  GRATUITA (BLOCO </a:t>
            </a:r>
            <a:r>
              <a:rPr sz="2800" b="1" dirty="0" smtClean="0">
                <a:latin typeface="Verdana"/>
                <a:cs typeface="Verdana"/>
              </a:rPr>
              <a:t>1</a:t>
            </a:r>
            <a:r>
              <a:rPr lang="pt-BR" sz="2800" b="1" dirty="0" smtClean="0">
                <a:latin typeface="Verdana"/>
                <a:cs typeface="Verdana"/>
              </a:rPr>
              <a:t> - Museu</a:t>
            </a:r>
            <a:r>
              <a:rPr sz="2800" b="1" dirty="0" smtClean="0">
                <a:latin typeface="Verdana"/>
                <a:cs typeface="Verdana"/>
              </a:rPr>
              <a:t>)</a:t>
            </a:r>
            <a:endParaRPr sz="2800" dirty="0">
              <a:latin typeface="Verdana"/>
              <a:cs typeface="Verdana"/>
            </a:endParaRPr>
          </a:p>
        </p:txBody>
      </p:sp>
      <p:pic>
        <p:nvPicPr>
          <p:cNvPr id="18" name="Google Shape;79;p14">
            <a:extLst>
              <a:ext uri="{FF2B5EF4-FFF2-40B4-BE49-F238E27FC236}">
                <a16:creationId xmlns="" xmlns:a16="http://schemas.microsoft.com/office/drawing/2014/main" id="{C7E42FD1-589E-45BA-A296-A796B1AE006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1" y="4105338"/>
            <a:ext cx="6418299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500" b="1" dirty="0">
                <a:latin typeface="Verdana"/>
                <a:cs typeface="Verdana"/>
              </a:rPr>
              <a:t>OBRIGAÇÕES  DO PRIVADO</a:t>
            </a:r>
            <a:endParaRPr sz="55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70478" y="2003849"/>
            <a:ext cx="882212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0000"/>
                </a:solidFill>
              </a:rPr>
              <a:t>MERCADO PÚBLICO (MÍNIMO 4.000 M²)</a:t>
            </a:r>
            <a:endParaRPr sz="2800" dirty="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019810" cy="2955290"/>
          </a:xfrm>
          <a:custGeom>
            <a:avLst/>
            <a:gdLst/>
            <a:ahLst/>
            <a:cxnLst/>
            <a:rect l="l" t="t" r="r" b="b"/>
            <a:pathLst>
              <a:path w="1019810" h="2955290">
                <a:moveTo>
                  <a:pt x="0" y="0"/>
                </a:moveTo>
                <a:lnTo>
                  <a:pt x="1019583" y="0"/>
                </a:lnTo>
                <a:lnTo>
                  <a:pt x="1019583" y="2954831"/>
                </a:lnTo>
                <a:lnTo>
                  <a:pt x="0" y="2954831"/>
                </a:lnTo>
                <a:lnTo>
                  <a:pt x="0" y="0"/>
                </a:lnTo>
                <a:close/>
              </a:path>
            </a:pathLst>
          </a:custGeom>
          <a:solidFill>
            <a:srgbClr val="F5A3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97374" y="2933700"/>
            <a:ext cx="9962026" cy="560281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40"/>
              </a:spcBef>
            </a:pPr>
            <a:r>
              <a:rPr sz="2800" b="1" dirty="0">
                <a:latin typeface="Verdana"/>
                <a:cs typeface="Verdana"/>
              </a:rPr>
              <a:t>ESPAÇO PARA ADMINISTRAÇÃO MUNICIPAL</a:t>
            </a:r>
            <a:r>
              <a:rPr lang="pt-BR" sz="2800" b="1" dirty="0">
                <a:latin typeface="Verdana"/>
                <a:cs typeface="Verdana"/>
              </a:rPr>
              <a:t> – 2.364 M²</a:t>
            </a:r>
            <a:endParaRPr sz="2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750" dirty="0">
              <a:latin typeface="Verdana"/>
              <a:cs typeface="Verdana"/>
            </a:endParaRPr>
          </a:p>
          <a:p>
            <a:pPr marL="85725">
              <a:lnSpc>
                <a:spcPct val="100000"/>
              </a:lnSpc>
            </a:pPr>
            <a:r>
              <a:rPr sz="2800" b="1" dirty="0">
                <a:latin typeface="Verdana"/>
                <a:cs typeface="Verdana"/>
              </a:rPr>
              <a:t>CENTRO DE ARTE E CULTURA – 1.600 </a:t>
            </a:r>
            <a:r>
              <a:rPr sz="2800" b="1" dirty="0" smtClean="0">
                <a:latin typeface="Verdana"/>
                <a:cs typeface="Verdana"/>
              </a:rPr>
              <a:t>M²</a:t>
            </a:r>
            <a:endParaRPr sz="2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400" dirty="0">
              <a:latin typeface="Verdana"/>
              <a:cs typeface="Verdana"/>
            </a:endParaRPr>
          </a:p>
          <a:p>
            <a:pPr marL="85725">
              <a:lnSpc>
                <a:spcPct val="100000"/>
              </a:lnSpc>
              <a:spcBef>
                <a:spcPts val="2895"/>
              </a:spcBef>
            </a:pPr>
            <a:r>
              <a:rPr sz="2800" b="1" dirty="0">
                <a:latin typeface="Verdana"/>
                <a:cs typeface="Verdana"/>
              </a:rPr>
              <a:t>ESPAÇO DE</a:t>
            </a:r>
            <a:r>
              <a:rPr lang="pt-BR" sz="2800" b="1" dirty="0">
                <a:latin typeface="Verdana"/>
                <a:cs typeface="Verdana"/>
              </a:rPr>
              <a:t> FEIRAS E</a:t>
            </a:r>
            <a:r>
              <a:rPr sz="2800" b="1" dirty="0">
                <a:latin typeface="Verdana"/>
                <a:cs typeface="Verdana"/>
              </a:rPr>
              <a:t> EVENTOS – 1.</a:t>
            </a:r>
            <a:r>
              <a:rPr lang="pt-BR" sz="2800" b="1" dirty="0">
                <a:latin typeface="Verdana"/>
                <a:cs typeface="Verdana"/>
              </a:rPr>
              <a:t>900 </a:t>
            </a:r>
            <a:r>
              <a:rPr sz="2800" b="1" dirty="0" smtClean="0">
                <a:latin typeface="Verdana"/>
                <a:cs typeface="Verdana"/>
              </a:rPr>
              <a:t>M²</a:t>
            </a:r>
            <a:r>
              <a:rPr lang="pt-BR" sz="2800" b="1" dirty="0">
                <a:latin typeface="Verdana"/>
                <a:cs typeface="Verdana"/>
              </a:rPr>
              <a:t> (48 datas/ano do Poder Público)</a:t>
            </a:r>
            <a:endParaRPr sz="2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400" dirty="0">
              <a:latin typeface="Verdana"/>
              <a:cs typeface="Verdana"/>
            </a:endParaRPr>
          </a:p>
          <a:p>
            <a:pPr marL="12700" marR="1431290">
              <a:lnSpc>
                <a:spcPct val="107100"/>
              </a:lnSpc>
              <a:spcBef>
                <a:spcPts val="2465"/>
              </a:spcBef>
            </a:pPr>
            <a:r>
              <a:rPr sz="2800" b="1" dirty="0">
                <a:latin typeface="Verdana"/>
                <a:cs typeface="Verdana"/>
              </a:rPr>
              <a:t>RESTAURAÇÃO</a:t>
            </a:r>
            <a:r>
              <a:rPr lang="pt-BR" sz="2800" b="1" dirty="0">
                <a:latin typeface="Verdana"/>
                <a:cs typeface="Verdana"/>
              </a:rPr>
              <a:t> </a:t>
            </a:r>
            <a:r>
              <a:rPr sz="2800" b="1" dirty="0">
                <a:latin typeface="Verdana"/>
                <a:cs typeface="Verdana"/>
              </a:rPr>
              <a:t>E PRESERVAÇÃO DOS </a:t>
            </a:r>
            <a:r>
              <a:rPr lang="pt-BR" sz="2800" b="1" dirty="0">
                <a:latin typeface="Verdana"/>
                <a:cs typeface="Verdana"/>
              </a:rPr>
              <a:t>EDIFÍCIOS E</a:t>
            </a:r>
            <a:r>
              <a:rPr sz="2800" b="1" dirty="0">
                <a:latin typeface="Verdana"/>
                <a:cs typeface="Verdana"/>
              </a:rPr>
              <a:t> EQUIPAMENTOS TOMBADOS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24525" y="2040469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6" y="504572"/>
                </a:moveTo>
                <a:lnTo>
                  <a:pt x="0" y="252286"/>
                </a:lnTo>
                <a:lnTo>
                  <a:pt x="252285" y="0"/>
                </a:lnTo>
                <a:lnTo>
                  <a:pt x="504571" y="252286"/>
                </a:lnTo>
                <a:lnTo>
                  <a:pt x="252286" y="504572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24225" y="4518669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6" y="504572"/>
                </a:moveTo>
                <a:lnTo>
                  <a:pt x="0" y="252286"/>
                </a:lnTo>
                <a:lnTo>
                  <a:pt x="252286" y="0"/>
                </a:lnTo>
                <a:lnTo>
                  <a:pt x="504571" y="252286"/>
                </a:lnTo>
                <a:lnTo>
                  <a:pt x="252286" y="504572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25053" y="7658100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5" y="504571"/>
                </a:moveTo>
                <a:lnTo>
                  <a:pt x="0" y="252286"/>
                </a:lnTo>
                <a:lnTo>
                  <a:pt x="252286" y="0"/>
                </a:lnTo>
                <a:lnTo>
                  <a:pt x="504571" y="252285"/>
                </a:lnTo>
                <a:lnTo>
                  <a:pt x="252286" y="504571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24525" y="3220554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6" y="504571"/>
                </a:moveTo>
                <a:lnTo>
                  <a:pt x="0" y="252286"/>
                </a:lnTo>
                <a:lnTo>
                  <a:pt x="252286" y="0"/>
                </a:lnTo>
                <a:lnTo>
                  <a:pt x="504571" y="252286"/>
                </a:lnTo>
                <a:lnTo>
                  <a:pt x="252286" y="504571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24224" y="5987892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6" y="504571"/>
                </a:moveTo>
                <a:lnTo>
                  <a:pt x="0" y="252286"/>
                </a:lnTo>
                <a:lnTo>
                  <a:pt x="252286" y="0"/>
                </a:lnTo>
                <a:lnTo>
                  <a:pt x="504571" y="252286"/>
                </a:lnTo>
                <a:lnTo>
                  <a:pt x="252286" y="504571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Google Shape;79;p14">
            <a:extLst>
              <a:ext uri="{FF2B5EF4-FFF2-40B4-BE49-F238E27FC236}">
                <a16:creationId xmlns="" xmlns:a16="http://schemas.microsoft.com/office/drawing/2014/main" id="{FE68E096-C7AF-4561-8485-F525AE477D2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55918" y="3831883"/>
            <a:ext cx="5730778" cy="2551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5500" b="1" dirty="0">
                <a:latin typeface="Verdana"/>
                <a:cs typeface="Verdana"/>
              </a:rPr>
              <a:t>PRINCIPAIS  ASPECTOS  DO EDITAL</a:t>
            </a:r>
            <a:endParaRPr sz="55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"/>
            <a:ext cx="1019810" cy="2955290"/>
          </a:xfrm>
          <a:custGeom>
            <a:avLst/>
            <a:gdLst/>
            <a:ahLst/>
            <a:cxnLst/>
            <a:rect l="l" t="t" r="r" b="b"/>
            <a:pathLst>
              <a:path w="1019810" h="2955290">
                <a:moveTo>
                  <a:pt x="0" y="0"/>
                </a:moveTo>
                <a:lnTo>
                  <a:pt x="1019583" y="0"/>
                </a:lnTo>
                <a:lnTo>
                  <a:pt x="1019583" y="2954831"/>
                </a:lnTo>
                <a:lnTo>
                  <a:pt x="0" y="2954831"/>
                </a:lnTo>
                <a:lnTo>
                  <a:pt x="0" y="0"/>
                </a:lnTo>
                <a:close/>
              </a:path>
            </a:pathLst>
          </a:custGeom>
          <a:solidFill>
            <a:srgbClr val="F5A3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99937" y="1408405"/>
            <a:ext cx="1470025" cy="3860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350" spc="-60" dirty="0">
                <a:solidFill>
                  <a:srgbClr val="000000"/>
                </a:solidFill>
              </a:rPr>
              <a:t>L</a:t>
            </a:r>
            <a:r>
              <a:rPr sz="2350" spc="-70" dirty="0">
                <a:solidFill>
                  <a:srgbClr val="000000"/>
                </a:solidFill>
              </a:rPr>
              <a:t>i</a:t>
            </a:r>
            <a:r>
              <a:rPr sz="2350" spc="35" dirty="0">
                <a:solidFill>
                  <a:srgbClr val="000000"/>
                </a:solidFill>
              </a:rPr>
              <a:t>c</a:t>
            </a:r>
            <a:r>
              <a:rPr sz="2350" spc="-70" dirty="0">
                <a:solidFill>
                  <a:srgbClr val="000000"/>
                </a:solidFill>
              </a:rPr>
              <a:t>i</a:t>
            </a:r>
            <a:r>
              <a:rPr sz="2350" spc="-20" dirty="0">
                <a:solidFill>
                  <a:srgbClr val="000000"/>
                </a:solidFill>
              </a:rPr>
              <a:t>t</a:t>
            </a:r>
            <a:r>
              <a:rPr sz="2350" spc="-90" dirty="0">
                <a:solidFill>
                  <a:srgbClr val="000000"/>
                </a:solidFill>
              </a:rPr>
              <a:t>a</a:t>
            </a:r>
            <a:r>
              <a:rPr sz="2350" spc="35" dirty="0">
                <a:solidFill>
                  <a:srgbClr val="000000"/>
                </a:solidFill>
              </a:rPr>
              <a:t>ç</a:t>
            </a:r>
            <a:r>
              <a:rPr sz="2350" spc="-90" dirty="0">
                <a:solidFill>
                  <a:srgbClr val="000000"/>
                </a:solidFill>
              </a:rPr>
              <a:t>ã</a:t>
            </a:r>
            <a:r>
              <a:rPr sz="2350" spc="-40" dirty="0">
                <a:solidFill>
                  <a:srgbClr val="000000"/>
                </a:solidFill>
              </a:rPr>
              <a:t>o</a:t>
            </a:r>
            <a:endParaRPr sz="2350"/>
          </a:p>
        </p:txBody>
      </p:sp>
      <p:sp>
        <p:nvSpPr>
          <p:cNvPr id="6" name="object 6"/>
          <p:cNvSpPr txBox="1"/>
          <p:nvPr/>
        </p:nvSpPr>
        <p:spPr>
          <a:xfrm>
            <a:off x="6026151" y="1109988"/>
            <a:ext cx="5045075" cy="9652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ts val="2400"/>
              </a:lnSpc>
              <a:spcBef>
                <a:spcPts val="345"/>
              </a:spcBef>
            </a:pPr>
            <a:r>
              <a:rPr sz="2150" b="1" dirty="0">
                <a:latin typeface="Verdana"/>
                <a:cs typeface="Verdana"/>
              </a:rPr>
              <a:t>Envelopes fechados, com viva-voz  Inversão de fases</a:t>
            </a:r>
            <a:endParaRPr sz="2150" dirty="0">
              <a:latin typeface="Verdana"/>
              <a:cs typeface="Verdana"/>
            </a:endParaRPr>
          </a:p>
          <a:p>
            <a:pPr algn="ctr">
              <a:lnSpc>
                <a:spcPts val="2350"/>
              </a:lnSpc>
            </a:pPr>
            <a:r>
              <a:rPr sz="2150" b="1" dirty="0">
                <a:latin typeface="Verdana"/>
                <a:cs typeface="Verdana"/>
              </a:rPr>
              <a:t>Fase recursal única</a:t>
            </a:r>
            <a:endParaRPr sz="215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2563" y="2551405"/>
            <a:ext cx="2785110" cy="105283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indent="-635" algn="ctr">
              <a:lnSpc>
                <a:spcPts val="2630"/>
              </a:lnSpc>
              <a:spcBef>
                <a:spcPts val="360"/>
              </a:spcBef>
            </a:pPr>
            <a:r>
              <a:rPr sz="2350" b="1" spc="-55" dirty="0">
                <a:latin typeface="Verdana"/>
                <a:cs typeface="Verdana"/>
              </a:rPr>
              <a:t>Contraprestação </a:t>
            </a:r>
            <a:r>
              <a:rPr sz="2350" b="1" spc="-790" dirty="0">
                <a:latin typeface="Verdana"/>
                <a:cs typeface="Verdana"/>
              </a:rPr>
              <a:t> </a:t>
            </a:r>
            <a:r>
              <a:rPr sz="2350" b="1" spc="20" dirty="0">
                <a:latin typeface="Verdana"/>
                <a:cs typeface="Verdana"/>
              </a:rPr>
              <a:t>M</a:t>
            </a:r>
            <a:r>
              <a:rPr sz="2350" b="1" spc="-50" dirty="0">
                <a:latin typeface="Verdana"/>
                <a:cs typeface="Verdana"/>
              </a:rPr>
              <a:t>e</a:t>
            </a:r>
            <a:r>
              <a:rPr sz="2350" b="1" spc="-35" dirty="0">
                <a:latin typeface="Verdana"/>
                <a:cs typeface="Verdana"/>
              </a:rPr>
              <a:t>n</a:t>
            </a:r>
            <a:r>
              <a:rPr sz="2350" b="1" spc="-110" dirty="0">
                <a:latin typeface="Verdana"/>
                <a:cs typeface="Verdana"/>
              </a:rPr>
              <a:t>s</a:t>
            </a:r>
            <a:r>
              <a:rPr sz="2350" b="1" spc="-90" dirty="0">
                <a:latin typeface="Verdana"/>
                <a:cs typeface="Verdana"/>
              </a:rPr>
              <a:t>a</a:t>
            </a:r>
            <a:r>
              <a:rPr sz="2350" b="1" spc="-65" dirty="0">
                <a:latin typeface="Verdana"/>
                <a:cs typeface="Verdana"/>
              </a:rPr>
              <a:t>l</a:t>
            </a:r>
            <a:r>
              <a:rPr sz="2350" b="1" spc="-120" dirty="0">
                <a:latin typeface="Verdana"/>
                <a:cs typeface="Verdana"/>
              </a:rPr>
              <a:t> </a:t>
            </a:r>
            <a:r>
              <a:rPr sz="2350" b="1" spc="20" dirty="0">
                <a:latin typeface="Verdana"/>
                <a:cs typeface="Verdana"/>
              </a:rPr>
              <a:t>M</a:t>
            </a:r>
            <a:r>
              <a:rPr sz="2350" b="1" spc="-90" dirty="0">
                <a:latin typeface="Verdana"/>
                <a:cs typeface="Verdana"/>
              </a:rPr>
              <a:t>á</a:t>
            </a:r>
            <a:r>
              <a:rPr sz="2350" b="1" spc="-114" dirty="0">
                <a:latin typeface="Verdana"/>
                <a:cs typeface="Verdana"/>
              </a:rPr>
              <a:t>x</a:t>
            </a:r>
            <a:r>
              <a:rPr sz="2350" b="1" spc="-70" dirty="0">
                <a:latin typeface="Verdana"/>
                <a:cs typeface="Verdana"/>
              </a:rPr>
              <a:t>i</a:t>
            </a:r>
            <a:r>
              <a:rPr sz="2350" b="1" spc="-25" dirty="0">
                <a:latin typeface="Verdana"/>
                <a:cs typeface="Verdana"/>
              </a:rPr>
              <a:t>m</a:t>
            </a:r>
            <a:r>
              <a:rPr sz="2350" b="1" spc="-85" dirty="0">
                <a:latin typeface="Verdana"/>
                <a:cs typeface="Verdana"/>
              </a:rPr>
              <a:t>a</a:t>
            </a:r>
            <a:r>
              <a:rPr sz="2350" b="1" spc="-120" dirty="0">
                <a:latin typeface="Verdana"/>
                <a:cs typeface="Verdana"/>
              </a:rPr>
              <a:t> </a:t>
            </a:r>
            <a:r>
              <a:rPr sz="2350" b="1" spc="-30" dirty="0">
                <a:latin typeface="Verdana"/>
                <a:cs typeface="Verdana"/>
              </a:rPr>
              <a:t>e  </a:t>
            </a:r>
            <a:r>
              <a:rPr sz="2350" b="1" spc="-55" dirty="0">
                <a:latin typeface="Verdana"/>
                <a:cs typeface="Verdana"/>
              </a:rPr>
              <a:t>aporte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8376" y="2891162"/>
            <a:ext cx="7540625" cy="355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50" b="1" spc="-55" dirty="0">
                <a:latin typeface="Verdana"/>
                <a:cs typeface="Verdana"/>
              </a:rPr>
              <a:t>Maior</a:t>
            </a:r>
            <a:r>
              <a:rPr sz="2150" b="1" spc="-105" dirty="0">
                <a:latin typeface="Verdana"/>
                <a:cs typeface="Verdana"/>
              </a:rPr>
              <a:t> </a:t>
            </a:r>
            <a:r>
              <a:rPr sz="2150" b="1" spc="-25" dirty="0">
                <a:latin typeface="Verdana"/>
                <a:cs typeface="Verdana"/>
              </a:rPr>
              <a:t>desconto</a:t>
            </a:r>
            <a:r>
              <a:rPr sz="2150" b="1" spc="-105" dirty="0">
                <a:latin typeface="Verdana"/>
                <a:cs typeface="Verdana"/>
              </a:rPr>
              <a:t> </a:t>
            </a:r>
            <a:r>
              <a:rPr sz="2150" b="1" spc="-55" dirty="0">
                <a:latin typeface="Verdana"/>
                <a:cs typeface="Verdana"/>
              </a:rPr>
              <a:t>sobre</a:t>
            </a:r>
            <a:r>
              <a:rPr sz="2150" b="1" spc="-105" dirty="0">
                <a:latin typeface="Verdana"/>
                <a:cs typeface="Verdana"/>
              </a:rPr>
              <a:t> </a:t>
            </a:r>
            <a:r>
              <a:rPr sz="2150" b="1" spc="-65" dirty="0">
                <a:latin typeface="Verdana"/>
                <a:cs typeface="Verdana"/>
              </a:rPr>
              <a:t>os</a:t>
            </a:r>
            <a:r>
              <a:rPr sz="2150" b="1" spc="-105" dirty="0">
                <a:latin typeface="Verdana"/>
                <a:cs typeface="Verdana"/>
              </a:rPr>
              <a:t> </a:t>
            </a:r>
            <a:r>
              <a:rPr sz="2150" b="1" spc="-70" dirty="0">
                <a:latin typeface="Verdana"/>
                <a:cs typeface="Verdana"/>
              </a:rPr>
              <a:t>valores</a:t>
            </a:r>
            <a:r>
              <a:rPr sz="2150" b="1" spc="-100" dirty="0">
                <a:latin typeface="Verdana"/>
                <a:cs typeface="Verdana"/>
              </a:rPr>
              <a:t> </a:t>
            </a:r>
            <a:r>
              <a:rPr sz="2150" b="1" spc="-60" dirty="0">
                <a:latin typeface="Verdana"/>
                <a:cs typeface="Verdana"/>
              </a:rPr>
              <a:t>máximos</a:t>
            </a:r>
            <a:r>
              <a:rPr sz="2150" b="1" spc="-105" dirty="0">
                <a:latin typeface="Verdana"/>
                <a:cs typeface="Verdana"/>
              </a:rPr>
              <a:t> </a:t>
            </a:r>
            <a:r>
              <a:rPr sz="2150" b="1" spc="-15" dirty="0">
                <a:latin typeface="Verdana"/>
                <a:cs typeface="Verdana"/>
              </a:rPr>
              <a:t>do</a:t>
            </a:r>
            <a:r>
              <a:rPr sz="2150" b="1" spc="-105" dirty="0">
                <a:latin typeface="Verdana"/>
                <a:cs typeface="Verdana"/>
              </a:rPr>
              <a:t> </a:t>
            </a:r>
            <a:r>
              <a:rPr sz="2150" b="1" spc="-40" dirty="0">
                <a:latin typeface="Verdana"/>
                <a:cs typeface="Verdana"/>
              </a:rPr>
              <a:t>edital</a:t>
            </a:r>
            <a:endParaRPr sz="215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6043" y="4075406"/>
            <a:ext cx="1877695" cy="71945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13360" marR="5080" indent="-201295">
              <a:lnSpc>
                <a:spcPts val="2630"/>
              </a:lnSpc>
              <a:spcBef>
                <a:spcPts val="360"/>
              </a:spcBef>
            </a:pPr>
            <a:r>
              <a:rPr sz="2350" b="1" spc="-95" dirty="0">
                <a:latin typeface="Verdana"/>
                <a:cs typeface="Verdana"/>
              </a:rPr>
              <a:t>G</a:t>
            </a:r>
            <a:r>
              <a:rPr sz="2350" b="1" spc="-90" dirty="0">
                <a:latin typeface="Verdana"/>
                <a:cs typeface="Verdana"/>
              </a:rPr>
              <a:t>a</a:t>
            </a:r>
            <a:r>
              <a:rPr sz="2350" b="1" spc="-130" dirty="0">
                <a:latin typeface="Verdana"/>
                <a:cs typeface="Verdana"/>
              </a:rPr>
              <a:t>r</a:t>
            </a:r>
            <a:r>
              <a:rPr sz="2350" b="1" spc="-90" dirty="0">
                <a:latin typeface="Verdana"/>
                <a:cs typeface="Verdana"/>
              </a:rPr>
              <a:t>a</a:t>
            </a:r>
            <a:r>
              <a:rPr sz="2350" b="1" spc="-35" dirty="0">
                <a:latin typeface="Verdana"/>
                <a:cs typeface="Verdana"/>
              </a:rPr>
              <a:t>n</a:t>
            </a:r>
            <a:r>
              <a:rPr sz="2350" b="1" spc="-20" dirty="0">
                <a:latin typeface="Verdana"/>
                <a:cs typeface="Verdana"/>
              </a:rPr>
              <a:t>t</a:t>
            </a:r>
            <a:r>
              <a:rPr sz="2350" b="1" spc="-70" dirty="0">
                <a:latin typeface="Verdana"/>
                <a:cs typeface="Verdana"/>
              </a:rPr>
              <a:t>i</a:t>
            </a:r>
            <a:r>
              <a:rPr sz="2350" b="1" spc="-85" dirty="0">
                <a:latin typeface="Verdana"/>
                <a:cs typeface="Verdana"/>
              </a:rPr>
              <a:t>a</a:t>
            </a:r>
            <a:r>
              <a:rPr sz="2350" b="1" spc="-120" dirty="0">
                <a:latin typeface="Verdana"/>
                <a:cs typeface="Verdana"/>
              </a:rPr>
              <a:t> </a:t>
            </a:r>
            <a:r>
              <a:rPr sz="2350" b="1" dirty="0">
                <a:latin typeface="Verdana"/>
                <a:cs typeface="Verdana"/>
              </a:rPr>
              <a:t>d</a:t>
            </a:r>
            <a:r>
              <a:rPr sz="2350" b="1" spc="-60" dirty="0">
                <a:latin typeface="Verdana"/>
                <a:cs typeface="Verdana"/>
              </a:rPr>
              <a:t>a  </a:t>
            </a:r>
            <a:r>
              <a:rPr sz="2350" b="1" spc="-55" dirty="0">
                <a:latin typeface="Verdana"/>
                <a:cs typeface="Verdana"/>
              </a:rPr>
              <a:t>Proposta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29200" y="4091313"/>
            <a:ext cx="6655188" cy="6604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44750" marR="5080" indent="-2432685">
              <a:lnSpc>
                <a:spcPts val="2400"/>
              </a:lnSpc>
              <a:spcBef>
                <a:spcPts val="345"/>
              </a:spcBef>
            </a:pPr>
            <a:r>
              <a:rPr sz="2150" b="1" dirty="0">
                <a:latin typeface="Verdana"/>
                <a:cs typeface="Verdana"/>
              </a:rPr>
              <a:t>Correspondente a 1% </a:t>
            </a:r>
            <a:r>
              <a:rPr lang="pt-BR" sz="2150" b="1" dirty="0">
                <a:latin typeface="Verdana"/>
                <a:cs typeface="Verdana"/>
              </a:rPr>
              <a:t> </a:t>
            </a:r>
            <a:r>
              <a:rPr sz="2150" b="1" dirty="0">
                <a:latin typeface="Verdana"/>
                <a:cs typeface="Verdana"/>
              </a:rPr>
              <a:t>do valor estimado do  Contrato</a:t>
            </a:r>
            <a:endParaRPr sz="215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25647" y="5942305"/>
            <a:ext cx="2018664" cy="71945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90525" marR="5080" indent="-378460">
              <a:lnSpc>
                <a:spcPts val="2630"/>
              </a:lnSpc>
              <a:spcBef>
                <a:spcPts val="360"/>
              </a:spcBef>
            </a:pPr>
            <a:r>
              <a:rPr sz="2350" b="1" spc="-5" dirty="0">
                <a:latin typeface="Verdana"/>
                <a:cs typeface="Verdana"/>
              </a:rPr>
              <a:t>Q</a:t>
            </a:r>
            <a:r>
              <a:rPr sz="2350" b="1" spc="-45" dirty="0">
                <a:latin typeface="Verdana"/>
                <a:cs typeface="Verdana"/>
              </a:rPr>
              <a:t>u</a:t>
            </a:r>
            <a:r>
              <a:rPr sz="2350" b="1" spc="-90" dirty="0">
                <a:latin typeface="Verdana"/>
                <a:cs typeface="Verdana"/>
              </a:rPr>
              <a:t>a</a:t>
            </a:r>
            <a:r>
              <a:rPr sz="2350" b="1" spc="-70" dirty="0">
                <a:latin typeface="Verdana"/>
                <a:cs typeface="Verdana"/>
              </a:rPr>
              <a:t>li</a:t>
            </a:r>
            <a:r>
              <a:rPr sz="2350" b="1" spc="-40" dirty="0">
                <a:latin typeface="Verdana"/>
                <a:cs typeface="Verdana"/>
              </a:rPr>
              <a:t>f</a:t>
            </a:r>
            <a:r>
              <a:rPr sz="2350" b="1" spc="-70" dirty="0">
                <a:latin typeface="Verdana"/>
                <a:cs typeface="Verdana"/>
              </a:rPr>
              <a:t>i</a:t>
            </a:r>
            <a:r>
              <a:rPr sz="2350" b="1" spc="35" dirty="0">
                <a:latin typeface="Verdana"/>
                <a:cs typeface="Verdana"/>
              </a:rPr>
              <a:t>c</a:t>
            </a:r>
            <a:r>
              <a:rPr sz="2350" b="1" spc="-90" dirty="0">
                <a:latin typeface="Verdana"/>
                <a:cs typeface="Verdana"/>
              </a:rPr>
              <a:t>a</a:t>
            </a:r>
            <a:r>
              <a:rPr sz="2350" b="1" spc="35" dirty="0">
                <a:latin typeface="Verdana"/>
                <a:cs typeface="Verdana"/>
              </a:rPr>
              <a:t>ç</a:t>
            </a:r>
            <a:r>
              <a:rPr sz="2350" b="1" spc="-90" dirty="0">
                <a:latin typeface="Verdana"/>
                <a:cs typeface="Verdana"/>
              </a:rPr>
              <a:t>ã</a:t>
            </a:r>
            <a:r>
              <a:rPr sz="2350" b="1" spc="-30" dirty="0">
                <a:latin typeface="Verdana"/>
                <a:cs typeface="Verdana"/>
              </a:rPr>
              <a:t>o  </a:t>
            </a:r>
            <a:r>
              <a:rPr sz="2350" b="1" spc="-40" dirty="0">
                <a:latin typeface="Verdana"/>
                <a:cs typeface="Verdana"/>
              </a:rPr>
              <a:t>Técnica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52846" y="5064369"/>
            <a:ext cx="7779626" cy="235256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53035" marR="145415" algn="ctr">
              <a:lnSpc>
                <a:spcPts val="2400"/>
              </a:lnSpc>
              <a:spcBef>
                <a:spcPts val="345"/>
              </a:spcBef>
            </a:pPr>
            <a:r>
              <a:rPr sz="2150" b="1" dirty="0">
                <a:latin typeface="Verdana"/>
                <a:cs typeface="Verdana"/>
              </a:rPr>
              <a:t>Realização de investimentos (modalidade Project  ou Corporate Finance) no valor de R$ 34 milhões  em empreendimentos de infraestrutura</a:t>
            </a:r>
            <a:endParaRPr sz="2150" dirty="0">
              <a:latin typeface="Verdana"/>
              <a:cs typeface="Verdana"/>
            </a:endParaRPr>
          </a:p>
          <a:p>
            <a:pPr marL="12700" marR="5080" algn="ctr">
              <a:lnSpc>
                <a:spcPts val="2400"/>
              </a:lnSpc>
              <a:spcBef>
                <a:spcPts val="1200"/>
              </a:spcBef>
            </a:pPr>
            <a:r>
              <a:rPr sz="2150" b="1" dirty="0">
                <a:latin typeface="Verdana"/>
                <a:cs typeface="Verdana"/>
              </a:rPr>
              <a:t>Gestão e Operação de, no mínimo, 7.400 m² de ABL  ou 22.400 m² de área total pelo período de </a:t>
            </a:r>
            <a:r>
              <a:rPr lang="pt-BR" sz="2150" b="1" dirty="0">
                <a:latin typeface="Verdana"/>
                <a:cs typeface="Verdana"/>
              </a:rPr>
              <a:t>1   2</a:t>
            </a:r>
            <a:r>
              <a:rPr sz="2150" b="1" dirty="0">
                <a:latin typeface="Verdana"/>
                <a:cs typeface="Verdana"/>
              </a:rPr>
              <a:t>  meses em empreendimento similar ao objeto</a:t>
            </a:r>
            <a:endParaRPr sz="215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45242" y="8148230"/>
            <a:ext cx="2779395" cy="105283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065" marR="5080" algn="ctr">
              <a:lnSpc>
                <a:spcPts val="2630"/>
              </a:lnSpc>
              <a:spcBef>
                <a:spcPts val="360"/>
              </a:spcBef>
            </a:pPr>
            <a:r>
              <a:rPr sz="2350" b="1" spc="-30" dirty="0">
                <a:latin typeface="Verdana"/>
                <a:cs typeface="Verdana"/>
              </a:rPr>
              <a:t>Condições </a:t>
            </a:r>
            <a:r>
              <a:rPr sz="2350" b="1" spc="-45" dirty="0">
                <a:latin typeface="Verdana"/>
                <a:cs typeface="Verdana"/>
              </a:rPr>
              <a:t>da </a:t>
            </a:r>
            <a:r>
              <a:rPr sz="2350" b="1" spc="-40" dirty="0">
                <a:latin typeface="Verdana"/>
                <a:cs typeface="Verdana"/>
              </a:rPr>
              <a:t> </a:t>
            </a:r>
            <a:r>
              <a:rPr sz="2350" b="1" spc="-55" dirty="0">
                <a:latin typeface="Verdana"/>
                <a:cs typeface="Verdana"/>
              </a:rPr>
              <a:t>Concessionária </a:t>
            </a:r>
            <a:r>
              <a:rPr sz="2350" b="1" spc="-50" dirty="0">
                <a:latin typeface="Verdana"/>
                <a:cs typeface="Verdana"/>
              </a:rPr>
              <a:t> </a:t>
            </a:r>
            <a:r>
              <a:rPr sz="2350" b="1" spc="-5" dirty="0">
                <a:latin typeface="Verdana"/>
                <a:cs typeface="Verdana"/>
              </a:rPr>
              <a:t>p</a:t>
            </a:r>
            <a:r>
              <a:rPr sz="2350" b="1" spc="-90" dirty="0">
                <a:latin typeface="Verdana"/>
                <a:cs typeface="Verdana"/>
              </a:rPr>
              <a:t>a</a:t>
            </a:r>
            <a:r>
              <a:rPr sz="2350" b="1" spc="-130" dirty="0">
                <a:latin typeface="Verdana"/>
                <a:cs typeface="Verdana"/>
              </a:rPr>
              <a:t>r</a:t>
            </a:r>
            <a:r>
              <a:rPr sz="2350" b="1" spc="-85" dirty="0">
                <a:latin typeface="Verdana"/>
                <a:cs typeface="Verdana"/>
              </a:rPr>
              <a:t>a</a:t>
            </a:r>
            <a:r>
              <a:rPr sz="2350" b="1" spc="-120" dirty="0">
                <a:latin typeface="Verdana"/>
                <a:cs typeface="Verdana"/>
              </a:rPr>
              <a:t> </a:t>
            </a:r>
            <a:r>
              <a:rPr sz="2350" b="1" spc="-85" dirty="0">
                <a:latin typeface="Verdana"/>
                <a:cs typeface="Verdana"/>
              </a:rPr>
              <a:t>a</a:t>
            </a:r>
            <a:r>
              <a:rPr sz="2350" b="1" spc="-120" dirty="0">
                <a:latin typeface="Verdana"/>
                <a:cs typeface="Verdana"/>
              </a:rPr>
              <a:t> </a:t>
            </a:r>
            <a:r>
              <a:rPr sz="2350" b="1" spc="-90" dirty="0">
                <a:latin typeface="Verdana"/>
                <a:cs typeface="Verdana"/>
              </a:rPr>
              <a:t>a</a:t>
            </a:r>
            <a:r>
              <a:rPr sz="2350" b="1" spc="-110" dirty="0">
                <a:latin typeface="Verdana"/>
                <a:cs typeface="Verdana"/>
              </a:rPr>
              <a:t>ss</a:t>
            </a:r>
            <a:r>
              <a:rPr sz="2350" b="1" spc="-70" dirty="0">
                <a:latin typeface="Verdana"/>
                <a:cs typeface="Verdana"/>
              </a:rPr>
              <a:t>i</a:t>
            </a:r>
            <a:r>
              <a:rPr sz="2350" b="1" spc="-35" dirty="0">
                <a:latin typeface="Verdana"/>
                <a:cs typeface="Verdana"/>
              </a:rPr>
              <a:t>n</a:t>
            </a:r>
            <a:r>
              <a:rPr sz="2350" b="1" spc="-90" dirty="0">
                <a:latin typeface="Verdana"/>
                <a:cs typeface="Verdana"/>
              </a:rPr>
              <a:t>a</a:t>
            </a:r>
            <a:r>
              <a:rPr sz="2350" b="1" spc="-20" dirty="0">
                <a:latin typeface="Verdana"/>
                <a:cs typeface="Verdana"/>
              </a:rPr>
              <a:t>t</a:t>
            </a:r>
            <a:r>
              <a:rPr sz="2350" b="1" spc="-45" dirty="0">
                <a:latin typeface="Verdana"/>
                <a:cs typeface="Verdana"/>
              </a:rPr>
              <a:t>u</a:t>
            </a:r>
            <a:r>
              <a:rPr sz="2350" b="1" spc="-130" dirty="0">
                <a:latin typeface="Verdana"/>
                <a:cs typeface="Verdana"/>
              </a:rPr>
              <a:t>r</a:t>
            </a:r>
            <a:r>
              <a:rPr sz="2350" b="1" spc="-85" dirty="0">
                <a:latin typeface="Verdana"/>
                <a:cs typeface="Verdana"/>
              </a:rPr>
              <a:t>a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02499" y="7868862"/>
            <a:ext cx="7292340" cy="15748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635" algn="ctr">
              <a:lnSpc>
                <a:spcPts val="2400"/>
              </a:lnSpc>
              <a:spcBef>
                <a:spcPts val="345"/>
              </a:spcBef>
            </a:pPr>
            <a:r>
              <a:rPr sz="2150" b="1" dirty="0">
                <a:latin typeface="Verdana"/>
                <a:cs typeface="Verdana"/>
              </a:rPr>
              <a:t>Prova de constituição da SPE e subscrição do  capital social da SPE no valor mínimo R$  7.000.000,00 e integralização do capital  Comprovação do pagamento ao Grupo Habilitado  do PMI nº 01/2022</a:t>
            </a:r>
            <a:endParaRPr sz="2150" dirty="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13566" y="892754"/>
            <a:ext cx="11237595" cy="8891905"/>
            <a:chOff x="1313566" y="892754"/>
            <a:chExt cx="11237595" cy="8891905"/>
          </a:xfrm>
        </p:grpSpPr>
        <p:sp>
          <p:nvSpPr>
            <p:cNvPr id="16" name="object 16"/>
            <p:cNvSpPr/>
            <p:nvPr/>
          </p:nvSpPr>
          <p:spPr>
            <a:xfrm>
              <a:off x="1318323" y="902283"/>
              <a:ext cx="11228070" cy="8872855"/>
            </a:xfrm>
            <a:custGeom>
              <a:avLst/>
              <a:gdLst/>
              <a:ahLst/>
              <a:cxnLst/>
              <a:rect l="l" t="t" r="r" b="b"/>
              <a:pathLst>
                <a:path w="11228070" h="8872855">
                  <a:moveTo>
                    <a:pt x="11227626" y="0"/>
                  </a:moveTo>
                  <a:lnTo>
                    <a:pt x="3232988" y="0"/>
                  </a:lnTo>
                  <a:lnTo>
                    <a:pt x="0" y="0"/>
                  </a:lnTo>
                  <a:lnTo>
                    <a:pt x="0" y="8872537"/>
                  </a:lnTo>
                  <a:lnTo>
                    <a:pt x="3232988" y="8872537"/>
                  </a:lnTo>
                  <a:lnTo>
                    <a:pt x="11227626" y="8872537"/>
                  </a:lnTo>
                  <a:lnTo>
                    <a:pt x="11227626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13566" y="897516"/>
              <a:ext cx="11237595" cy="8882380"/>
            </a:xfrm>
            <a:custGeom>
              <a:avLst/>
              <a:gdLst/>
              <a:ahLst/>
              <a:cxnLst/>
              <a:rect l="l" t="t" r="r" b="b"/>
              <a:pathLst>
                <a:path w="11237595" h="8882380">
                  <a:moveTo>
                    <a:pt x="4762" y="4762"/>
                  </a:moveTo>
                  <a:lnTo>
                    <a:pt x="4762" y="8877299"/>
                  </a:lnTo>
                </a:path>
                <a:path w="11237595" h="8882380">
                  <a:moveTo>
                    <a:pt x="3237747" y="4762"/>
                  </a:moveTo>
                  <a:lnTo>
                    <a:pt x="3237747" y="8877299"/>
                  </a:lnTo>
                </a:path>
                <a:path w="11237595" h="8882380">
                  <a:moveTo>
                    <a:pt x="11232385" y="4762"/>
                  </a:moveTo>
                  <a:lnTo>
                    <a:pt x="11232385" y="8877299"/>
                  </a:lnTo>
                </a:path>
                <a:path w="11237595" h="8882380">
                  <a:moveTo>
                    <a:pt x="0" y="0"/>
                  </a:moveTo>
                  <a:lnTo>
                    <a:pt x="11237148" y="0"/>
                  </a:lnTo>
                </a:path>
                <a:path w="11237595" h="8882380">
                  <a:moveTo>
                    <a:pt x="0" y="1428749"/>
                  </a:moveTo>
                  <a:lnTo>
                    <a:pt x="11237148" y="1428749"/>
                  </a:lnTo>
                </a:path>
                <a:path w="11237595" h="8882380">
                  <a:moveTo>
                    <a:pt x="0" y="2952749"/>
                  </a:moveTo>
                  <a:lnTo>
                    <a:pt x="11237148" y="2952749"/>
                  </a:lnTo>
                </a:path>
                <a:path w="11237595" h="8882380">
                  <a:moveTo>
                    <a:pt x="0" y="4143374"/>
                  </a:moveTo>
                  <a:lnTo>
                    <a:pt x="11237148" y="4143374"/>
                  </a:lnTo>
                </a:path>
                <a:path w="11237595" h="8882380">
                  <a:moveTo>
                    <a:pt x="0" y="6692200"/>
                  </a:moveTo>
                  <a:lnTo>
                    <a:pt x="11237148" y="6692200"/>
                  </a:lnTo>
                </a:path>
                <a:path w="11237595" h="8882380">
                  <a:moveTo>
                    <a:pt x="0" y="8882061"/>
                  </a:moveTo>
                  <a:lnTo>
                    <a:pt x="11237148" y="8882061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Google Shape;79;p14">
            <a:extLst>
              <a:ext uri="{FF2B5EF4-FFF2-40B4-BE49-F238E27FC236}">
                <a16:creationId xmlns="" xmlns:a16="http://schemas.microsoft.com/office/drawing/2014/main" id="{CE98B124-0F40-4EDD-AD1C-3809D49B78F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15481" y="2655716"/>
            <a:ext cx="5572519" cy="2551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5500" b="1" dirty="0">
                <a:latin typeface="Tahoma"/>
                <a:cs typeface="Tahoma"/>
              </a:rPr>
              <a:t>PRINCIPAIS  ASPECTOS  DO  CONTRATO</a:t>
            </a:r>
            <a:endParaRPr sz="55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9810" cy="2955290"/>
          </a:xfrm>
          <a:custGeom>
            <a:avLst/>
            <a:gdLst/>
            <a:ahLst/>
            <a:cxnLst/>
            <a:rect l="l" t="t" r="r" b="b"/>
            <a:pathLst>
              <a:path w="1019810" h="2955290">
                <a:moveTo>
                  <a:pt x="0" y="0"/>
                </a:moveTo>
                <a:lnTo>
                  <a:pt x="1019583" y="0"/>
                </a:lnTo>
                <a:lnTo>
                  <a:pt x="1019583" y="2954831"/>
                </a:lnTo>
                <a:lnTo>
                  <a:pt x="0" y="2954831"/>
                </a:lnTo>
                <a:lnTo>
                  <a:pt x="0" y="0"/>
                </a:lnTo>
                <a:close/>
              </a:path>
            </a:pathLst>
          </a:custGeom>
          <a:solidFill>
            <a:srgbClr val="F5A3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8983" y="537902"/>
            <a:ext cx="1882139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700" marR="5080" indent="-508634">
              <a:lnSpc>
                <a:spcPct val="117000"/>
              </a:lnSpc>
              <a:spcBef>
                <a:spcPts val="95"/>
              </a:spcBef>
            </a:pPr>
            <a:r>
              <a:rPr sz="2350" spc="65" dirty="0">
                <a:solidFill>
                  <a:srgbClr val="000000"/>
                </a:solidFill>
                <a:latin typeface="Tahoma"/>
                <a:cs typeface="Tahoma"/>
              </a:rPr>
              <a:t>Garantia</a:t>
            </a:r>
            <a:r>
              <a:rPr sz="2350"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350" spc="140" dirty="0">
                <a:solidFill>
                  <a:srgbClr val="000000"/>
                </a:solidFill>
                <a:latin typeface="Tahoma"/>
                <a:cs typeface="Tahoma"/>
              </a:rPr>
              <a:t>de </a:t>
            </a:r>
            <a:r>
              <a:rPr sz="2350" spc="-67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350" spc="90" dirty="0">
                <a:solidFill>
                  <a:srgbClr val="000000"/>
                </a:solidFill>
                <a:latin typeface="Tahoma"/>
                <a:cs typeface="Tahoma"/>
              </a:rPr>
              <a:t>pgto.</a:t>
            </a:r>
            <a:endParaRPr sz="23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6754" y="812545"/>
            <a:ext cx="2614295" cy="355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50" b="1" spc="130" dirty="0">
                <a:latin typeface="Tahoma"/>
                <a:cs typeface="Tahoma"/>
              </a:rPr>
              <a:t>Fundo</a:t>
            </a:r>
            <a:r>
              <a:rPr sz="2150" b="1" spc="-60" dirty="0">
                <a:latin typeface="Tahoma"/>
                <a:cs typeface="Tahoma"/>
              </a:rPr>
              <a:t> </a:t>
            </a:r>
            <a:r>
              <a:rPr sz="2150" b="1" spc="75" dirty="0">
                <a:latin typeface="Tahoma"/>
                <a:cs typeface="Tahoma"/>
              </a:rPr>
              <a:t>Garantidor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8983" y="1823777"/>
            <a:ext cx="1882139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1970" marR="5080" indent="-509905">
              <a:lnSpc>
                <a:spcPct val="117000"/>
              </a:lnSpc>
              <a:spcBef>
                <a:spcPts val="95"/>
              </a:spcBef>
            </a:pPr>
            <a:r>
              <a:rPr sz="2350" b="1" spc="65" dirty="0">
                <a:latin typeface="Tahoma"/>
                <a:cs typeface="Tahoma"/>
              </a:rPr>
              <a:t>Garantia</a:t>
            </a:r>
            <a:r>
              <a:rPr sz="2350" b="1" spc="-60" dirty="0">
                <a:latin typeface="Tahoma"/>
                <a:cs typeface="Tahoma"/>
              </a:rPr>
              <a:t> </a:t>
            </a:r>
            <a:r>
              <a:rPr sz="2350" b="1" spc="140" dirty="0">
                <a:latin typeface="Tahoma"/>
                <a:cs typeface="Tahoma"/>
              </a:rPr>
              <a:t>de </a:t>
            </a:r>
            <a:r>
              <a:rPr sz="2350" b="1" spc="-675" dirty="0">
                <a:latin typeface="Tahoma"/>
                <a:cs typeface="Tahoma"/>
              </a:rPr>
              <a:t> </a:t>
            </a:r>
            <a:r>
              <a:rPr sz="2350" b="1" spc="75" dirty="0">
                <a:latin typeface="Tahoma"/>
                <a:cs typeface="Tahoma"/>
              </a:rPr>
              <a:t>exec.</a:t>
            </a:r>
            <a:endParaRPr sz="23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6435" y="1856790"/>
            <a:ext cx="771461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90800" marR="5080" indent="-2578735">
              <a:lnSpc>
                <a:spcPct val="116300"/>
              </a:lnSpc>
              <a:spcBef>
                <a:spcPts val="95"/>
              </a:spcBef>
            </a:pPr>
            <a:r>
              <a:rPr sz="2150" b="1" spc="60" dirty="0">
                <a:latin typeface="Tahoma"/>
                <a:cs typeface="Tahoma"/>
              </a:rPr>
              <a:t>G</a:t>
            </a:r>
            <a:r>
              <a:rPr sz="2150" b="1" spc="70" dirty="0">
                <a:latin typeface="Tahoma"/>
                <a:cs typeface="Tahoma"/>
              </a:rPr>
              <a:t>a</a:t>
            </a:r>
            <a:r>
              <a:rPr sz="2150" b="1" spc="25" dirty="0">
                <a:latin typeface="Tahoma"/>
                <a:cs typeface="Tahoma"/>
              </a:rPr>
              <a:t>r</a:t>
            </a:r>
            <a:r>
              <a:rPr sz="2150" b="1" spc="70" dirty="0">
                <a:latin typeface="Tahoma"/>
                <a:cs typeface="Tahoma"/>
              </a:rPr>
              <a:t>a</a:t>
            </a:r>
            <a:r>
              <a:rPr sz="2150" b="1" spc="130" dirty="0">
                <a:latin typeface="Tahoma"/>
                <a:cs typeface="Tahoma"/>
              </a:rPr>
              <a:t>n</a:t>
            </a:r>
            <a:r>
              <a:rPr sz="2150" b="1" spc="70" dirty="0">
                <a:latin typeface="Tahoma"/>
                <a:cs typeface="Tahoma"/>
              </a:rPr>
              <a:t>t</a:t>
            </a:r>
            <a:r>
              <a:rPr sz="2150" b="1" spc="25" dirty="0">
                <a:latin typeface="Tahoma"/>
                <a:cs typeface="Tahoma"/>
              </a:rPr>
              <a:t>i</a:t>
            </a:r>
            <a:r>
              <a:rPr sz="2150" b="1" spc="70" dirty="0">
                <a:latin typeface="Tahoma"/>
                <a:cs typeface="Tahoma"/>
              </a:rPr>
              <a:t>a </a:t>
            </a:r>
            <a:r>
              <a:rPr sz="2150" b="1" spc="155" dirty="0">
                <a:latin typeface="Tahoma"/>
                <a:cs typeface="Tahoma"/>
              </a:rPr>
              <a:t>d</a:t>
            </a:r>
            <a:r>
              <a:rPr sz="2150" b="1" spc="110" dirty="0">
                <a:latin typeface="Tahoma"/>
                <a:cs typeface="Tahoma"/>
              </a:rPr>
              <a:t>e </a:t>
            </a:r>
            <a:r>
              <a:rPr sz="2150" b="1" spc="130" dirty="0">
                <a:latin typeface="Tahoma"/>
                <a:cs typeface="Tahoma"/>
              </a:rPr>
              <a:t>E</a:t>
            </a:r>
            <a:r>
              <a:rPr sz="2150" b="1" spc="40" dirty="0">
                <a:latin typeface="Tahoma"/>
                <a:cs typeface="Tahoma"/>
              </a:rPr>
              <a:t>x</a:t>
            </a:r>
            <a:r>
              <a:rPr sz="2150" b="1" spc="110" dirty="0">
                <a:latin typeface="Tahoma"/>
                <a:cs typeface="Tahoma"/>
              </a:rPr>
              <a:t>e</a:t>
            </a:r>
            <a:r>
              <a:rPr sz="2150" b="1" spc="170" dirty="0">
                <a:latin typeface="Tahoma"/>
                <a:cs typeface="Tahoma"/>
              </a:rPr>
              <a:t>c</a:t>
            </a:r>
            <a:r>
              <a:rPr sz="2150" b="1" spc="120" dirty="0">
                <a:latin typeface="Tahoma"/>
                <a:cs typeface="Tahoma"/>
              </a:rPr>
              <a:t>u</a:t>
            </a:r>
            <a:r>
              <a:rPr sz="2150" b="1" spc="170" dirty="0">
                <a:latin typeface="Tahoma"/>
                <a:cs typeface="Tahoma"/>
              </a:rPr>
              <a:t>ç</a:t>
            </a:r>
            <a:r>
              <a:rPr sz="2150" b="1" spc="70" dirty="0">
                <a:latin typeface="Tahoma"/>
                <a:cs typeface="Tahoma"/>
              </a:rPr>
              <a:t>ã</a:t>
            </a:r>
            <a:r>
              <a:rPr sz="2150" b="1" spc="110" dirty="0">
                <a:latin typeface="Tahoma"/>
                <a:cs typeface="Tahoma"/>
              </a:rPr>
              <a:t>o </a:t>
            </a:r>
            <a:r>
              <a:rPr sz="2150" b="1" spc="155" dirty="0">
                <a:latin typeface="Tahoma"/>
                <a:cs typeface="Tahoma"/>
              </a:rPr>
              <a:t>d</a:t>
            </a:r>
            <a:r>
              <a:rPr sz="2150" b="1" spc="110" dirty="0">
                <a:latin typeface="Tahoma"/>
                <a:cs typeface="Tahoma"/>
              </a:rPr>
              <a:t>o </a:t>
            </a:r>
            <a:r>
              <a:rPr sz="2150" b="1" spc="160" dirty="0">
                <a:latin typeface="Tahoma"/>
                <a:cs typeface="Tahoma"/>
              </a:rPr>
              <a:t>C</a:t>
            </a:r>
            <a:r>
              <a:rPr sz="2150" b="1" spc="110" dirty="0">
                <a:latin typeface="Tahoma"/>
                <a:cs typeface="Tahoma"/>
              </a:rPr>
              <a:t>o</a:t>
            </a:r>
            <a:r>
              <a:rPr sz="2150" b="1" spc="130" dirty="0">
                <a:latin typeface="Tahoma"/>
                <a:cs typeface="Tahoma"/>
              </a:rPr>
              <a:t>n</a:t>
            </a:r>
            <a:r>
              <a:rPr sz="2150" b="1" spc="70" dirty="0">
                <a:latin typeface="Tahoma"/>
                <a:cs typeface="Tahoma"/>
              </a:rPr>
              <a:t>t</a:t>
            </a:r>
            <a:r>
              <a:rPr sz="2150" b="1" spc="25" dirty="0">
                <a:latin typeface="Tahoma"/>
                <a:cs typeface="Tahoma"/>
              </a:rPr>
              <a:t>r</a:t>
            </a:r>
            <a:r>
              <a:rPr sz="2150" b="1" spc="70" dirty="0">
                <a:latin typeface="Tahoma"/>
                <a:cs typeface="Tahoma"/>
              </a:rPr>
              <a:t>at</a:t>
            </a:r>
            <a:r>
              <a:rPr sz="2150" b="1" spc="110" dirty="0">
                <a:latin typeface="Tahoma"/>
                <a:cs typeface="Tahoma"/>
              </a:rPr>
              <a:t>o </a:t>
            </a:r>
            <a:r>
              <a:rPr sz="2150" b="1" spc="130" dirty="0">
                <a:latin typeface="Tahoma"/>
                <a:cs typeface="Tahoma"/>
              </a:rPr>
              <a:t>n</a:t>
            </a:r>
            <a:r>
              <a:rPr sz="2150" b="1" spc="110" dirty="0">
                <a:latin typeface="Tahoma"/>
                <a:cs typeface="Tahoma"/>
              </a:rPr>
              <a:t>o </a:t>
            </a:r>
            <a:r>
              <a:rPr sz="2150" b="1" spc="95" dirty="0">
                <a:latin typeface="Tahoma"/>
                <a:cs typeface="Tahoma"/>
              </a:rPr>
              <a:t>v</a:t>
            </a:r>
            <a:r>
              <a:rPr sz="2150" b="1" spc="70" dirty="0">
                <a:latin typeface="Tahoma"/>
                <a:cs typeface="Tahoma"/>
              </a:rPr>
              <a:t>a</a:t>
            </a:r>
            <a:r>
              <a:rPr sz="2150" b="1" spc="25" dirty="0">
                <a:latin typeface="Tahoma"/>
                <a:cs typeface="Tahoma"/>
              </a:rPr>
              <a:t>l</a:t>
            </a:r>
            <a:r>
              <a:rPr sz="2150" b="1" spc="110" dirty="0">
                <a:latin typeface="Tahoma"/>
                <a:cs typeface="Tahoma"/>
              </a:rPr>
              <a:t>o</a:t>
            </a:r>
            <a:r>
              <a:rPr sz="2150" b="1" spc="25" dirty="0">
                <a:latin typeface="Tahoma"/>
                <a:cs typeface="Tahoma"/>
              </a:rPr>
              <a:t>r </a:t>
            </a:r>
            <a:r>
              <a:rPr sz="2150" b="1" spc="155" dirty="0">
                <a:latin typeface="Tahoma"/>
                <a:cs typeface="Tahoma"/>
              </a:rPr>
              <a:t>d</a:t>
            </a:r>
            <a:r>
              <a:rPr sz="2150" b="1" spc="110" dirty="0">
                <a:latin typeface="Tahoma"/>
                <a:cs typeface="Tahoma"/>
              </a:rPr>
              <a:t>e </a:t>
            </a:r>
            <a:r>
              <a:rPr sz="2150" b="1" spc="-60" dirty="0">
                <a:latin typeface="Tahoma"/>
                <a:cs typeface="Tahoma"/>
              </a:rPr>
              <a:t>5</a:t>
            </a:r>
            <a:r>
              <a:rPr sz="2150" b="1" spc="-640" dirty="0">
                <a:latin typeface="Tahoma"/>
                <a:cs typeface="Tahoma"/>
              </a:rPr>
              <a:t>%</a:t>
            </a:r>
            <a:r>
              <a:rPr sz="2150" b="1" spc="-5" dirty="0">
                <a:latin typeface="Tahoma"/>
                <a:cs typeface="Tahoma"/>
              </a:rPr>
              <a:t> </a:t>
            </a:r>
            <a:r>
              <a:rPr sz="2150" b="1" spc="155" dirty="0">
                <a:latin typeface="Tahoma"/>
                <a:cs typeface="Tahoma"/>
              </a:rPr>
              <a:t>d</a:t>
            </a:r>
            <a:r>
              <a:rPr sz="2150" b="1" spc="70" dirty="0">
                <a:latin typeface="Tahoma"/>
                <a:cs typeface="Tahoma"/>
              </a:rPr>
              <a:t>o  </a:t>
            </a:r>
            <a:r>
              <a:rPr sz="2150" b="1" spc="65" dirty="0">
                <a:latin typeface="Tahoma"/>
                <a:cs typeface="Tahoma"/>
              </a:rPr>
              <a:t>valor</a:t>
            </a:r>
            <a:r>
              <a:rPr sz="2150" b="1" spc="-5" dirty="0">
                <a:latin typeface="Tahoma"/>
                <a:cs typeface="Tahoma"/>
              </a:rPr>
              <a:t> </a:t>
            </a:r>
            <a:r>
              <a:rPr sz="2150" b="1" spc="135" dirty="0">
                <a:latin typeface="Tahoma"/>
                <a:cs typeface="Tahoma"/>
              </a:rPr>
              <a:t>do</a:t>
            </a:r>
            <a:r>
              <a:rPr sz="2150" b="1" dirty="0">
                <a:latin typeface="Tahoma"/>
                <a:cs typeface="Tahoma"/>
              </a:rPr>
              <a:t> </a:t>
            </a:r>
            <a:r>
              <a:rPr sz="2150" b="1" spc="95" dirty="0">
                <a:latin typeface="Tahoma"/>
                <a:cs typeface="Tahoma"/>
              </a:rPr>
              <a:t>contrato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45505" y="3339814"/>
            <a:ext cx="1329055" cy="3860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350" b="1" spc="95" dirty="0">
                <a:latin typeface="Tahoma"/>
                <a:cs typeface="Tahoma"/>
              </a:rPr>
              <a:t>Seguros</a:t>
            </a:r>
            <a:endParaRPr sz="23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02179" y="3104565"/>
            <a:ext cx="724344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675">
              <a:lnSpc>
                <a:spcPct val="116300"/>
              </a:lnSpc>
              <a:spcBef>
                <a:spcPts val="95"/>
              </a:spcBef>
            </a:pPr>
            <a:r>
              <a:rPr sz="2150" b="1" spc="95" dirty="0">
                <a:latin typeface="Tahoma"/>
                <a:cs typeface="Tahoma"/>
              </a:rPr>
              <a:t>Seguro</a:t>
            </a:r>
            <a:r>
              <a:rPr sz="2150" b="1" dirty="0">
                <a:latin typeface="Tahoma"/>
                <a:cs typeface="Tahoma"/>
              </a:rPr>
              <a:t> </a:t>
            </a:r>
            <a:r>
              <a:rPr sz="2150" b="1" spc="135" dirty="0">
                <a:latin typeface="Tahoma"/>
                <a:cs typeface="Tahoma"/>
              </a:rPr>
              <a:t>de</a:t>
            </a:r>
            <a:r>
              <a:rPr sz="2150" b="1" spc="5" dirty="0">
                <a:latin typeface="Tahoma"/>
                <a:cs typeface="Tahoma"/>
              </a:rPr>
              <a:t> </a:t>
            </a:r>
            <a:r>
              <a:rPr sz="2150" b="1" spc="80" dirty="0">
                <a:latin typeface="Tahoma"/>
                <a:cs typeface="Tahoma"/>
              </a:rPr>
              <a:t>riscos</a:t>
            </a:r>
            <a:r>
              <a:rPr sz="2150" b="1" dirty="0">
                <a:latin typeface="Tahoma"/>
                <a:cs typeface="Tahoma"/>
              </a:rPr>
              <a:t> </a:t>
            </a:r>
            <a:r>
              <a:rPr sz="2150" b="1" spc="135" dirty="0">
                <a:latin typeface="Tahoma"/>
                <a:cs typeface="Tahoma"/>
              </a:rPr>
              <a:t>de</a:t>
            </a:r>
            <a:r>
              <a:rPr sz="2150" b="1" spc="5" dirty="0">
                <a:latin typeface="Tahoma"/>
                <a:cs typeface="Tahoma"/>
              </a:rPr>
              <a:t> </a:t>
            </a:r>
            <a:r>
              <a:rPr sz="2150" b="1" spc="70" dirty="0">
                <a:latin typeface="Tahoma"/>
                <a:cs typeface="Tahoma"/>
              </a:rPr>
              <a:t>engenharia;</a:t>
            </a:r>
            <a:r>
              <a:rPr sz="2150" b="1" dirty="0">
                <a:latin typeface="Tahoma"/>
                <a:cs typeface="Tahoma"/>
              </a:rPr>
              <a:t> </a:t>
            </a:r>
            <a:r>
              <a:rPr sz="2150" b="1" spc="95" dirty="0">
                <a:latin typeface="Tahoma"/>
                <a:cs typeface="Tahoma"/>
              </a:rPr>
              <a:t>Seguro</a:t>
            </a:r>
            <a:r>
              <a:rPr sz="2150" b="1" spc="5" dirty="0">
                <a:latin typeface="Tahoma"/>
                <a:cs typeface="Tahoma"/>
              </a:rPr>
              <a:t> </a:t>
            </a:r>
            <a:r>
              <a:rPr sz="2150" b="1" spc="135" dirty="0">
                <a:latin typeface="Tahoma"/>
                <a:cs typeface="Tahoma"/>
              </a:rPr>
              <a:t>de</a:t>
            </a:r>
            <a:r>
              <a:rPr sz="2150" b="1" spc="5" dirty="0">
                <a:latin typeface="Tahoma"/>
                <a:cs typeface="Tahoma"/>
              </a:rPr>
              <a:t> </a:t>
            </a:r>
            <a:r>
              <a:rPr sz="2150" b="1" spc="80" dirty="0">
                <a:latin typeface="Tahoma"/>
                <a:cs typeface="Tahoma"/>
              </a:rPr>
              <a:t>riscos </a:t>
            </a:r>
            <a:r>
              <a:rPr sz="2150" b="1" spc="-615" dirty="0">
                <a:latin typeface="Tahoma"/>
                <a:cs typeface="Tahoma"/>
              </a:rPr>
              <a:t> </a:t>
            </a:r>
            <a:r>
              <a:rPr sz="2150" b="1" spc="90" dirty="0">
                <a:latin typeface="Tahoma"/>
                <a:cs typeface="Tahoma"/>
              </a:rPr>
              <a:t>nomeados;</a:t>
            </a:r>
            <a:r>
              <a:rPr sz="2150" b="1" dirty="0">
                <a:latin typeface="Tahoma"/>
                <a:cs typeface="Tahoma"/>
              </a:rPr>
              <a:t> </a:t>
            </a:r>
            <a:r>
              <a:rPr sz="2150" b="1" spc="95" dirty="0">
                <a:latin typeface="Tahoma"/>
                <a:cs typeface="Tahoma"/>
              </a:rPr>
              <a:t>Seguro</a:t>
            </a:r>
            <a:r>
              <a:rPr sz="2150" b="1" spc="5" dirty="0">
                <a:latin typeface="Tahoma"/>
                <a:cs typeface="Tahoma"/>
              </a:rPr>
              <a:t> </a:t>
            </a:r>
            <a:r>
              <a:rPr sz="2150" b="1" spc="135" dirty="0">
                <a:latin typeface="Tahoma"/>
                <a:cs typeface="Tahoma"/>
              </a:rPr>
              <a:t>de</a:t>
            </a:r>
            <a:r>
              <a:rPr sz="2150" b="1" dirty="0">
                <a:latin typeface="Tahoma"/>
                <a:cs typeface="Tahoma"/>
              </a:rPr>
              <a:t> </a:t>
            </a:r>
            <a:r>
              <a:rPr sz="2150" b="1" spc="90" dirty="0">
                <a:latin typeface="Tahoma"/>
                <a:cs typeface="Tahoma"/>
              </a:rPr>
              <a:t>Responsabilidade</a:t>
            </a:r>
            <a:r>
              <a:rPr sz="2150" b="1" spc="5" dirty="0">
                <a:latin typeface="Tahoma"/>
                <a:cs typeface="Tahoma"/>
              </a:rPr>
              <a:t> </a:t>
            </a:r>
            <a:r>
              <a:rPr sz="2150" b="1" spc="65" dirty="0">
                <a:latin typeface="Tahoma"/>
                <a:cs typeface="Tahoma"/>
              </a:rPr>
              <a:t>Civil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6247" y="4662227"/>
            <a:ext cx="184785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12445">
              <a:lnSpc>
                <a:spcPct val="117000"/>
              </a:lnSpc>
              <a:spcBef>
                <a:spcPts val="95"/>
              </a:spcBef>
            </a:pPr>
            <a:r>
              <a:rPr sz="2350" b="1" spc="135" dirty="0">
                <a:latin typeface="Tahoma"/>
                <a:cs typeface="Tahoma"/>
              </a:rPr>
              <a:t>Bens </a:t>
            </a:r>
            <a:r>
              <a:rPr sz="2350" b="1" spc="140" dirty="0">
                <a:latin typeface="Tahoma"/>
                <a:cs typeface="Tahoma"/>
              </a:rPr>
              <a:t> </a:t>
            </a:r>
            <a:r>
              <a:rPr sz="2350" b="1" spc="35" dirty="0">
                <a:latin typeface="Tahoma"/>
                <a:cs typeface="Tahoma"/>
              </a:rPr>
              <a:t>R</a:t>
            </a:r>
            <a:r>
              <a:rPr sz="2350" b="1" spc="114" dirty="0">
                <a:latin typeface="Tahoma"/>
                <a:cs typeface="Tahoma"/>
              </a:rPr>
              <a:t>e</a:t>
            </a:r>
            <a:r>
              <a:rPr sz="2350" b="1" spc="100" dirty="0">
                <a:latin typeface="Tahoma"/>
                <a:cs typeface="Tahoma"/>
              </a:rPr>
              <a:t>v</a:t>
            </a:r>
            <a:r>
              <a:rPr sz="2350" b="1" spc="114" dirty="0">
                <a:latin typeface="Tahoma"/>
                <a:cs typeface="Tahoma"/>
              </a:rPr>
              <a:t>e</a:t>
            </a:r>
            <a:r>
              <a:rPr sz="2350" b="1" spc="20" dirty="0">
                <a:latin typeface="Tahoma"/>
                <a:cs typeface="Tahoma"/>
              </a:rPr>
              <a:t>r</a:t>
            </a:r>
            <a:r>
              <a:rPr sz="2350" b="1" spc="75" dirty="0">
                <a:latin typeface="Tahoma"/>
                <a:cs typeface="Tahoma"/>
              </a:rPr>
              <a:t>s</a:t>
            </a:r>
            <a:r>
              <a:rPr sz="2350" b="1" spc="25" dirty="0">
                <a:latin typeface="Tahoma"/>
                <a:cs typeface="Tahoma"/>
              </a:rPr>
              <a:t>í</a:t>
            </a:r>
            <a:r>
              <a:rPr sz="2350" b="1" spc="100" dirty="0">
                <a:latin typeface="Tahoma"/>
                <a:cs typeface="Tahoma"/>
              </a:rPr>
              <a:t>v</a:t>
            </a:r>
            <a:r>
              <a:rPr sz="2350" b="1" spc="114" dirty="0">
                <a:latin typeface="Tahoma"/>
                <a:cs typeface="Tahoma"/>
              </a:rPr>
              <a:t>e</a:t>
            </a:r>
            <a:r>
              <a:rPr sz="2350" b="1" spc="25" dirty="0">
                <a:latin typeface="Tahoma"/>
                <a:cs typeface="Tahoma"/>
              </a:rPr>
              <a:t>i</a:t>
            </a:r>
            <a:r>
              <a:rPr sz="2350" b="1" spc="80" dirty="0">
                <a:latin typeface="Tahoma"/>
                <a:cs typeface="Tahoma"/>
              </a:rPr>
              <a:t>s</a:t>
            </a:r>
            <a:endParaRPr sz="23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31907" y="4314240"/>
            <a:ext cx="778383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6300"/>
              </a:lnSpc>
              <a:spcBef>
                <a:spcPts val="95"/>
              </a:spcBef>
            </a:pPr>
            <a:r>
              <a:rPr sz="2150" b="1" spc="100" dirty="0">
                <a:latin typeface="Tahoma"/>
                <a:cs typeface="Tahoma"/>
              </a:rPr>
              <a:t>Todos </a:t>
            </a:r>
            <a:r>
              <a:rPr sz="2150" b="1" spc="95" dirty="0">
                <a:latin typeface="Tahoma"/>
                <a:cs typeface="Tahoma"/>
              </a:rPr>
              <a:t>os </a:t>
            </a:r>
            <a:r>
              <a:rPr sz="2150" b="1" spc="114" dirty="0">
                <a:latin typeface="Tahoma"/>
                <a:cs typeface="Tahoma"/>
              </a:rPr>
              <a:t>bens </a:t>
            </a:r>
            <a:r>
              <a:rPr sz="2150" b="1" spc="90" dirty="0">
                <a:latin typeface="Tahoma"/>
                <a:cs typeface="Tahoma"/>
              </a:rPr>
              <a:t>necessários </a:t>
            </a:r>
            <a:r>
              <a:rPr sz="2150" b="1" spc="70" dirty="0">
                <a:latin typeface="Tahoma"/>
                <a:cs typeface="Tahoma"/>
              </a:rPr>
              <a:t>à </a:t>
            </a:r>
            <a:r>
              <a:rPr sz="2150" b="1" spc="95" dirty="0">
                <a:latin typeface="Tahoma"/>
                <a:cs typeface="Tahoma"/>
              </a:rPr>
              <a:t>prestação </a:t>
            </a:r>
            <a:r>
              <a:rPr sz="2150" b="1" spc="110" dirty="0">
                <a:latin typeface="Tahoma"/>
                <a:cs typeface="Tahoma"/>
              </a:rPr>
              <a:t>e </a:t>
            </a:r>
            <a:r>
              <a:rPr sz="2150" b="1" spc="70" dirty="0">
                <a:latin typeface="Tahoma"/>
                <a:cs typeface="Tahoma"/>
              </a:rPr>
              <a:t>à </a:t>
            </a:r>
            <a:r>
              <a:rPr sz="2150" b="1" spc="75" dirty="0">
                <a:latin typeface="Tahoma"/>
                <a:cs typeface="Tahoma"/>
              </a:rPr>
              <a:t> </a:t>
            </a:r>
            <a:r>
              <a:rPr sz="2150" b="1" spc="105" dirty="0">
                <a:latin typeface="Tahoma"/>
                <a:cs typeface="Tahoma"/>
              </a:rPr>
              <a:t>continuidade </a:t>
            </a:r>
            <a:r>
              <a:rPr sz="2150" b="1" spc="114" dirty="0">
                <a:latin typeface="Tahoma"/>
                <a:cs typeface="Tahoma"/>
              </a:rPr>
              <a:t>dos </a:t>
            </a:r>
            <a:r>
              <a:rPr sz="2150" b="1" spc="85" dirty="0">
                <a:latin typeface="Tahoma"/>
                <a:cs typeface="Tahoma"/>
              </a:rPr>
              <a:t>serviços </a:t>
            </a:r>
            <a:r>
              <a:rPr sz="2150" b="1" spc="80" dirty="0">
                <a:latin typeface="Tahoma"/>
                <a:cs typeface="Tahoma"/>
              </a:rPr>
              <a:t>serão </a:t>
            </a:r>
            <a:r>
              <a:rPr sz="2150" b="1" spc="70" dirty="0">
                <a:latin typeface="Tahoma"/>
                <a:cs typeface="Tahoma"/>
              </a:rPr>
              <a:t>revertidos, </a:t>
            </a:r>
            <a:r>
              <a:rPr sz="2150" b="1" spc="90" dirty="0">
                <a:latin typeface="Tahoma"/>
                <a:cs typeface="Tahoma"/>
              </a:rPr>
              <a:t>ao </a:t>
            </a:r>
            <a:r>
              <a:rPr sz="2150" b="1" spc="95" dirty="0">
                <a:latin typeface="Tahoma"/>
                <a:cs typeface="Tahoma"/>
              </a:rPr>
              <a:t> término</a:t>
            </a:r>
            <a:r>
              <a:rPr sz="2150" b="1" spc="5" dirty="0">
                <a:latin typeface="Tahoma"/>
                <a:cs typeface="Tahoma"/>
              </a:rPr>
              <a:t> </a:t>
            </a:r>
            <a:r>
              <a:rPr sz="2150" b="1" spc="110" dirty="0">
                <a:latin typeface="Tahoma"/>
                <a:cs typeface="Tahoma"/>
              </a:rPr>
              <a:t>da</a:t>
            </a:r>
            <a:r>
              <a:rPr sz="2150" b="1" spc="10" dirty="0">
                <a:latin typeface="Tahoma"/>
                <a:cs typeface="Tahoma"/>
              </a:rPr>
              <a:t> </a:t>
            </a:r>
            <a:r>
              <a:rPr sz="2150" b="1" spc="95" dirty="0">
                <a:latin typeface="Tahoma"/>
                <a:cs typeface="Tahoma"/>
              </a:rPr>
              <a:t>Concessão,</a:t>
            </a:r>
            <a:r>
              <a:rPr sz="2150" b="1" spc="10" dirty="0">
                <a:latin typeface="Tahoma"/>
                <a:cs typeface="Tahoma"/>
              </a:rPr>
              <a:t> </a:t>
            </a:r>
            <a:r>
              <a:rPr sz="2150" b="1" spc="90" dirty="0">
                <a:latin typeface="Tahoma"/>
                <a:cs typeface="Tahoma"/>
              </a:rPr>
              <a:t>pela</a:t>
            </a:r>
            <a:r>
              <a:rPr sz="2150" b="1" spc="10" dirty="0">
                <a:latin typeface="Tahoma"/>
                <a:cs typeface="Tahoma"/>
              </a:rPr>
              <a:t> </a:t>
            </a:r>
            <a:r>
              <a:rPr sz="2150" b="1" spc="90" dirty="0">
                <a:latin typeface="Tahoma"/>
                <a:cs typeface="Tahoma"/>
              </a:rPr>
              <a:t>Concessionária</a:t>
            </a:r>
            <a:r>
              <a:rPr sz="2150" b="1" spc="10" dirty="0">
                <a:latin typeface="Tahoma"/>
                <a:cs typeface="Tahoma"/>
              </a:rPr>
              <a:t> </a:t>
            </a:r>
            <a:r>
              <a:rPr sz="2150" b="1" spc="90" dirty="0">
                <a:latin typeface="Tahoma"/>
                <a:cs typeface="Tahoma"/>
              </a:rPr>
              <a:t>ao</a:t>
            </a:r>
            <a:r>
              <a:rPr sz="2150" b="1" spc="10" dirty="0">
                <a:latin typeface="Tahoma"/>
                <a:cs typeface="Tahoma"/>
              </a:rPr>
              <a:t> </a:t>
            </a:r>
            <a:r>
              <a:rPr sz="2150" b="1" spc="114" dirty="0">
                <a:latin typeface="Tahoma"/>
                <a:cs typeface="Tahoma"/>
              </a:rPr>
              <a:t>Poder </a:t>
            </a:r>
            <a:r>
              <a:rPr sz="2150" b="1" spc="15" dirty="0">
                <a:latin typeface="Tahoma"/>
                <a:cs typeface="Tahoma"/>
              </a:rPr>
              <a:t> </a:t>
            </a:r>
            <a:r>
              <a:rPr sz="2150" b="1" spc="125" dirty="0">
                <a:latin typeface="Tahoma"/>
                <a:cs typeface="Tahoma"/>
              </a:rPr>
              <a:t>Concedente</a:t>
            </a:r>
            <a:endParaRPr sz="215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62298" y="6291001"/>
            <a:ext cx="169545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0820">
              <a:lnSpc>
                <a:spcPct val="117000"/>
              </a:lnSpc>
              <a:spcBef>
                <a:spcPts val="95"/>
              </a:spcBef>
            </a:pPr>
            <a:r>
              <a:rPr sz="2350" b="1" spc="80" dirty="0">
                <a:latin typeface="Tahoma"/>
                <a:cs typeface="Tahoma"/>
              </a:rPr>
              <a:t>Revisão </a:t>
            </a:r>
            <a:r>
              <a:rPr sz="2350" b="1" spc="85" dirty="0">
                <a:latin typeface="Tahoma"/>
                <a:cs typeface="Tahoma"/>
              </a:rPr>
              <a:t> </a:t>
            </a:r>
            <a:r>
              <a:rPr sz="2350" b="1" spc="180" dirty="0">
                <a:latin typeface="Tahoma"/>
                <a:cs typeface="Tahoma"/>
              </a:rPr>
              <a:t>c</a:t>
            </a:r>
            <a:r>
              <a:rPr sz="2350" b="1" spc="114" dirty="0">
                <a:latin typeface="Tahoma"/>
                <a:cs typeface="Tahoma"/>
              </a:rPr>
              <a:t>o</a:t>
            </a:r>
            <a:r>
              <a:rPr sz="2350" b="1" spc="135" dirty="0">
                <a:latin typeface="Tahoma"/>
                <a:cs typeface="Tahoma"/>
              </a:rPr>
              <a:t>n</a:t>
            </a:r>
            <a:r>
              <a:rPr sz="2350" b="1" spc="75" dirty="0">
                <a:latin typeface="Tahoma"/>
                <a:cs typeface="Tahoma"/>
              </a:rPr>
              <a:t>t</a:t>
            </a:r>
            <a:r>
              <a:rPr sz="2350" b="1" spc="20" dirty="0">
                <a:latin typeface="Tahoma"/>
                <a:cs typeface="Tahoma"/>
              </a:rPr>
              <a:t>r</a:t>
            </a:r>
            <a:r>
              <a:rPr sz="2350" b="1" spc="70" dirty="0">
                <a:latin typeface="Tahoma"/>
                <a:cs typeface="Tahoma"/>
              </a:rPr>
              <a:t>a</a:t>
            </a:r>
            <a:r>
              <a:rPr sz="2350" b="1" spc="75" dirty="0">
                <a:latin typeface="Tahoma"/>
                <a:cs typeface="Tahoma"/>
              </a:rPr>
              <a:t>t</a:t>
            </a:r>
            <a:r>
              <a:rPr sz="2350" b="1" spc="125" dirty="0">
                <a:latin typeface="Tahoma"/>
                <a:cs typeface="Tahoma"/>
              </a:rPr>
              <a:t>u</a:t>
            </a:r>
            <a:r>
              <a:rPr sz="2350" b="1" spc="70" dirty="0">
                <a:latin typeface="Tahoma"/>
                <a:cs typeface="Tahoma"/>
              </a:rPr>
              <a:t>a</a:t>
            </a:r>
            <a:r>
              <a:rPr sz="2350" b="1" spc="30" dirty="0">
                <a:latin typeface="Tahoma"/>
                <a:cs typeface="Tahoma"/>
              </a:rPr>
              <a:t>l</a:t>
            </a:r>
            <a:endParaRPr sz="23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70826" y="6565645"/>
            <a:ext cx="6506209" cy="355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50" b="1" spc="80" dirty="0">
                <a:latin typeface="Tahoma"/>
                <a:cs typeface="Tahoma"/>
              </a:rPr>
              <a:t>Revisões</a:t>
            </a:r>
            <a:r>
              <a:rPr sz="2150" b="1" dirty="0">
                <a:latin typeface="Tahoma"/>
                <a:cs typeface="Tahoma"/>
              </a:rPr>
              <a:t> </a:t>
            </a:r>
            <a:r>
              <a:rPr sz="2150" b="1" spc="60" dirty="0">
                <a:latin typeface="Tahoma"/>
                <a:cs typeface="Tahoma"/>
              </a:rPr>
              <a:t>ordinárias,</a:t>
            </a:r>
            <a:r>
              <a:rPr sz="2150" b="1" spc="5" dirty="0">
                <a:latin typeface="Tahoma"/>
                <a:cs typeface="Tahoma"/>
              </a:rPr>
              <a:t> </a:t>
            </a:r>
            <a:r>
              <a:rPr sz="2150" b="1" spc="70" dirty="0">
                <a:latin typeface="Tahoma"/>
                <a:cs typeface="Tahoma"/>
              </a:rPr>
              <a:t>a</a:t>
            </a:r>
            <a:r>
              <a:rPr sz="2150" b="1" spc="5" dirty="0">
                <a:latin typeface="Tahoma"/>
                <a:cs typeface="Tahoma"/>
              </a:rPr>
              <a:t> </a:t>
            </a:r>
            <a:r>
              <a:rPr sz="2150" b="1" spc="114" dirty="0">
                <a:latin typeface="Tahoma"/>
                <a:cs typeface="Tahoma"/>
              </a:rPr>
              <a:t>cada</a:t>
            </a:r>
            <a:r>
              <a:rPr sz="2150" b="1" dirty="0">
                <a:latin typeface="Tahoma"/>
                <a:cs typeface="Tahoma"/>
              </a:rPr>
              <a:t> </a:t>
            </a:r>
            <a:r>
              <a:rPr sz="2150" b="1" spc="100" dirty="0">
                <a:latin typeface="Tahoma"/>
                <a:cs typeface="Tahoma"/>
              </a:rPr>
              <a:t>ciclo</a:t>
            </a:r>
            <a:r>
              <a:rPr sz="2150" b="1" spc="5" dirty="0">
                <a:latin typeface="Tahoma"/>
                <a:cs typeface="Tahoma"/>
              </a:rPr>
              <a:t> </a:t>
            </a:r>
            <a:r>
              <a:rPr sz="2150" b="1" spc="100" dirty="0">
                <a:latin typeface="Tahoma"/>
                <a:cs typeface="Tahoma"/>
              </a:rPr>
              <a:t>quinquenal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2457" y="7711788"/>
            <a:ext cx="2015489" cy="3860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350" b="1" spc="100" dirty="0">
                <a:latin typeface="Tahoma"/>
                <a:cs typeface="Tahoma"/>
              </a:rPr>
              <a:t>Prorrogação</a:t>
            </a:r>
            <a:endParaRPr sz="23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18267" y="7718170"/>
            <a:ext cx="2211070" cy="355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50" b="1" spc="100" dirty="0">
                <a:latin typeface="Tahoma"/>
                <a:cs typeface="Tahoma"/>
              </a:rPr>
              <a:t>Máximo</a:t>
            </a:r>
            <a:r>
              <a:rPr sz="2150" b="1" spc="-35" dirty="0">
                <a:latin typeface="Tahoma"/>
                <a:cs typeface="Tahoma"/>
              </a:rPr>
              <a:t> </a:t>
            </a:r>
            <a:r>
              <a:rPr sz="2150" b="1" spc="-60" dirty="0">
                <a:latin typeface="Tahoma"/>
                <a:cs typeface="Tahoma"/>
              </a:rPr>
              <a:t>5</a:t>
            </a:r>
            <a:r>
              <a:rPr sz="2150" b="1" spc="-30" dirty="0">
                <a:latin typeface="Tahoma"/>
                <a:cs typeface="Tahoma"/>
              </a:rPr>
              <a:t> </a:t>
            </a:r>
            <a:r>
              <a:rPr sz="2150" b="1" spc="95" dirty="0">
                <a:latin typeface="Tahoma"/>
                <a:cs typeface="Tahoma"/>
              </a:rPr>
              <a:t>anos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66576" y="8596052"/>
            <a:ext cx="228727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1935">
              <a:lnSpc>
                <a:spcPct val="117000"/>
              </a:lnSpc>
              <a:spcBef>
                <a:spcPts val="95"/>
              </a:spcBef>
            </a:pPr>
            <a:r>
              <a:rPr sz="2350" b="1" spc="90" dirty="0">
                <a:latin typeface="Tahoma"/>
                <a:cs typeface="Tahoma"/>
              </a:rPr>
              <a:t>Verificador </a:t>
            </a:r>
            <a:r>
              <a:rPr sz="2350" b="1" spc="95" dirty="0">
                <a:latin typeface="Tahoma"/>
                <a:cs typeface="Tahoma"/>
              </a:rPr>
              <a:t> </a:t>
            </a:r>
            <a:r>
              <a:rPr sz="2350" b="1" spc="-340" dirty="0">
                <a:latin typeface="Tahoma"/>
                <a:cs typeface="Tahoma"/>
              </a:rPr>
              <a:t>I</a:t>
            </a:r>
            <a:r>
              <a:rPr sz="2350" b="1" spc="135" dirty="0">
                <a:latin typeface="Tahoma"/>
                <a:cs typeface="Tahoma"/>
              </a:rPr>
              <a:t>n</a:t>
            </a:r>
            <a:r>
              <a:rPr sz="2350" b="1" spc="165" dirty="0">
                <a:latin typeface="Tahoma"/>
                <a:cs typeface="Tahoma"/>
              </a:rPr>
              <a:t>d</a:t>
            </a:r>
            <a:r>
              <a:rPr sz="2350" b="1" spc="114" dirty="0">
                <a:latin typeface="Tahoma"/>
                <a:cs typeface="Tahoma"/>
              </a:rPr>
              <a:t>e</a:t>
            </a:r>
            <a:r>
              <a:rPr sz="2350" b="1" spc="155" dirty="0">
                <a:latin typeface="Tahoma"/>
                <a:cs typeface="Tahoma"/>
              </a:rPr>
              <a:t>p</a:t>
            </a:r>
            <a:r>
              <a:rPr sz="2350" b="1" spc="114" dirty="0">
                <a:latin typeface="Tahoma"/>
                <a:cs typeface="Tahoma"/>
              </a:rPr>
              <a:t>e</a:t>
            </a:r>
            <a:r>
              <a:rPr sz="2350" b="1" spc="135" dirty="0">
                <a:latin typeface="Tahoma"/>
                <a:cs typeface="Tahoma"/>
              </a:rPr>
              <a:t>n</a:t>
            </a:r>
            <a:r>
              <a:rPr sz="2350" b="1" spc="165" dirty="0">
                <a:latin typeface="Tahoma"/>
                <a:cs typeface="Tahoma"/>
              </a:rPr>
              <a:t>d</a:t>
            </a:r>
            <a:r>
              <a:rPr sz="2350" b="1" spc="114" dirty="0">
                <a:latin typeface="Tahoma"/>
                <a:cs typeface="Tahoma"/>
              </a:rPr>
              <a:t>e</a:t>
            </a:r>
            <a:r>
              <a:rPr sz="2350" b="1" spc="135" dirty="0">
                <a:latin typeface="Tahoma"/>
                <a:cs typeface="Tahoma"/>
              </a:rPr>
              <a:t>n</a:t>
            </a:r>
            <a:r>
              <a:rPr sz="2350" b="1" spc="75" dirty="0">
                <a:latin typeface="Tahoma"/>
                <a:cs typeface="Tahoma"/>
              </a:rPr>
              <a:t>t</a:t>
            </a:r>
            <a:r>
              <a:rPr sz="2350" b="1" spc="120" dirty="0">
                <a:latin typeface="Tahoma"/>
                <a:cs typeface="Tahoma"/>
              </a:rPr>
              <a:t>e</a:t>
            </a:r>
            <a:endParaRPr sz="23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46790" y="8629065"/>
            <a:ext cx="7753984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8335" marR="5080" indent="-636270">
              <a:lnSpc>
                <a:spcPct val="116300"/>
              </a:lnSpc>
              <a:spcBef>
                <a:spcPts val="95"/>
              </a:spcBef>
            </a:pPr>
            <a:r>
              <a:rPr sz="2150" b="1" spc="95" dirty="0">
                <a:latin typeface="Tahoma"/>
                <a:cs typeface="Tahoma"/>
              </a:rPr>
              <a:t>Contratado</a:t>
            </a:r>
            <a:r>
              <a:rPr sz="2150" b="1" spc="5" dirty="0">
                <a:latin typeface="Tahoma"/>
                <a:cs typeface="Tahoma"/>
              </a:rPr>
              <a:t> </a:t>
            </a:r>
            <a:r>
              <a:rPr sz="2150" b="1" spc="90" dirty="0">
                <a:latin typeface="Tahoma"/>
                <a:cs typeface="Tahoma"/>
              </a:rPr>
              <a:t>pela</a:t>
            </a:r>
            <a:r>
              <a:rPr sz="2150" b="1" spc="5" dirty="0">
                <a:latin typeface="Tahoma"/>
                <a:cs typeface="Tahoma"/>
              </a:rPr>
              <a:t> </a:t>
            </a:r>
            <a:r>
              <a:rPr sz="2150" b="1" spc="90" dirty="0">
                <a:latin typeface="Tahoma"/>
                <a:cs typeface="Tahoma"/>
              </a:rPr>
              <a:t>Concessionária</a:t>
            </a:r>
            <a:r>
              <a:rPr sz="2150" b="1" dirty="0">
                <a:latin typeface="Tahoma"/>
                <a:cs typeface="Tahoma"/>
              </a:rPr>
              <a:t> </a:t>
            </a:r>
            <a:r>
              <a:rPr sz="2150" b="1" spc="75" dirty="0">
                <a:latin typeface="Tahoma"/>
                <a:cs typeface="Tahoma"/>
              </a:rPr>
              <a:t>através</a:t>
            </a:r>
            <a:r>
              <a:rPr sz="2150" b="1" spc="5" dirty="0">
                <a:latin typeface="Tahoma"/>
                <a:cs typeface="Tahoma"/>
              </a:rPr>
              <a:t> </a:t>
            </a:r>
            <a:r>
              <a:rPr sz="2150" b="1" spc="135" dirty="0">
                <a:latin typeface="Tahoma"/>
                <a:cs typeface="Tahoma"/>
              </a:rPr>
              <a:t>de</a:t>
            </a:r>
            <a:r>
              <a:rPr sz="2150" b="1" spc="5" dirty="0">
                <a:latin typeface="Tahoma"/>
                <a:cs typeface="Tahoma"/>
              </a:rPr>
              <a:t> </a:t>
            </a:r>
            <a:r>
              <a:rPr sz="2150" b="1" spc="135" dirty="0">
                <a:latin typeface="Tahoma"/>
                <a:cs typeface="Tahoma"/>
              </a:rPr>
              <a:t>uma</a:t>
            </a:r>
            <a:r>
              <a:rPr sz="2150" b="1" spc="5" dirty="0">
                <a:latin typeface="Tahoma"/>
                <a:cs typeface="Tahoma"/>
              </a:rPr>
              <a:t> </a:t>
            </a:r>
            <a:r>
              <a:rPr sz="2150" b="1" spc="55" dirty="0">
                <a:latin typeface="Tahoma"/>
                <a:cs typeface="Tahoma"/>
              </a:rPr>
              <a:t>lista </a:t>
            </a:r>
            <a:r>
              <a:rPr sz="2150" b="1" spc="-610" dirty="0">
                <a:latin typeface="Tahoma"/>
                <a:cs typeface="Tahoma"/>
              </a:rPr>
              <a:t> </a:t>
            </a:r>
            <a:r>
              <a:rPr sz="2150" b="1" spc="75" dirty="0">
                <a:latin typeface="Tahoma"/>
                <a:cs typeface="Tahoma"/>
              </a:rPr>
              <a:t>tríplice</a:t>
            </a:r>
            <a:r>
              <a:rPr sz="2150" b="1" spc="-5" dirty="0">
                <a:latin typeface="Tahoma"/>
                <a:cs typeface="Tahoma"/>
              </a:rPr>
              <a:t> </a:t>
            </a:r>
            <a:r>
              <a:rPr sz="2150" b="1" spc="95" dirty="0">
                <a:latin typeface="Tahoma"/>
                <a:cs typeface="Tahoma"/>
              </a:rPr>
              <a:t>aprovada</a:t>
            </a:r>
            <a:r>
              <a:rPr sz="2150" b="1" dirty="0">
                <a:latin typeface="Tahoma"/>
                <a:cs typeface="Tahoma"/>
              </a:rPr>
              <a:t> </a:t>
            </a:r>
            <a:r>
              <a:rPr sz="2150" b="1" spc="100" dirty="0">
                <a:latin typeface="Tahoma"/>
                <a:cs typeface="Tahoma"/>
              </a:rPr>
              <a:t>pelo</a:t>
            </a:r>
            <a:r>
              <a:rPr sz="2150" b="1" dirty="0">
                <a:latin typeface="Tahoma"/>
                <a:cs typeface="Tahoma"/>
              </a:rPr>
              <a:t> </a:t>
            </a:r>
            <a:r>
              <a:rPr sz="2150" b="1" spc="135" dirty="0">
                <a:latin typeface="Tahoma"/>
                <a:cs typeface="Tahoma"/>
              </a:rPr>
              <a:t>PODER</a:t>
            </a:r>
            <a:r>
              <a:rPr sz="2150" b="1" dirty="0">
                <a:latin typeface="Tahoma"/>
                <a:cs typeface="Tahoma"/>
              </a:rPr>
              <a:t> </a:t>
            </a:r>
            <a:r>
              <a:rPr sz="2150" b="1" spc="125" dirty="0">
                <a:latin typeface="Tahoma"/>
                <a:cs typeface="Tahoma"/>
              </a:rPr>
              <a:t>CONCEDENTE</a:t>
            </a:r>
            <a:endParaRPr sz="215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82650" y="366712"/>
            <a:ext cx="11237595" cy="9353550"/>
            <a:chOff x="1482650" y="366712"/>
            <a:chExt cx="11237595" cy="9353550"/>
          </a:xfrm>
          <a:noFill/>
        </p:grpSpPr>
        <p:sp>
          <p:nvSpPr>
            <p:cNvPr id="19" name="object 19"/>
            <p:cNvSpPr/>
            <p:nvPr/>
          </p:nvSpPr>
          <p:spPr>
            <a:xfrm>
              <a:off x="1487411" y="376249"/>
              <a:ext cx="11228070" cy="9334500"/>
            </a:xfrm>
            <a:custGeom>
              <a:avLst/>
              <a:gdLst/>
              <a:ahLst/>
              <a:cxnLst/>
              <a:rect l="l" t="t" r="r" b="b"/>
              <a:pathLst>
                <a:path w="11228070" h="9334500">
                  <a:moveTo>
                    <a:pt x="11227613" y="0"/>
                  </a:moveTo>
                  <a:lnTo>
                    <a:pt x="3045104" y="0"/>
                  </a:lnTo>
                  <a:lnTo>
                    <a:pt x="0" y="0"/>
                  </a:lnTo>
                  <a:lnTo>
                    <a:pt x="0" y="9334487"/>
                  </a:lnTo>
                  <a:lnTo>
                    <a:pt x="3045104" y="9334487"/>
                  </a:lnTo>
                  <a:lnTo>
                    <a:pt x="11227613" y="9334487"/>
                  </a:lnTo>
                  <a:lnTo>
                    <a:pt x="1122761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82650" y="371475"/>
              <a:ext cx="11237595" cy="9344025"/>
            </a:xfrm>
            <a:custGeom>
              <a:avLst/>
              <a:gdLst/>
              <a:ahLst/>
              <a:cxnLst/>
              <a:rect l="l" t="t" r="r" b="b"/>
              <a:pathLst>
                <a:path w="11237595" h="9344025">
                  <a:moveTo>
                    <a:pt x="4762" y="4762"/>
                  </a:moveTo>
                  <a:lnTo>
                    <a:pt x="4762" y="9339261"/>
                  </a:lnTo>
                </a:path>
                <a:path w="11237595" h="9344025">
                  <a:moveTo>
                    <a:pt x="3049877" y="4762"/>
                  </a:moveTo>
                  <a:lnTo>
                    <a:pt x="3049877" y="9339261"/>
                  </a:lnTo>
                </a:path>
                <a:path w="11237595" h="9344025">
                  <a:moveTo>
                    <a:pt x="11232385" y="4762"/>
                  </a:moveTo>
                  <a:lnTo>
                    <a:pt x="11232385" y="9339261"/>
                  </a:lnTo>
                </a:path>
                <a:path w="11237595" h="9344025">
                  <a:moveTo>
                    <a:pt x="0" y="0"/>
                  </a:moveTo>
                  <a:lnTo>
                    <a:pt x="11237148" y="0"/>
                  </a:lnTo>
                </a:path>
                <a:path w="11237595" h="9344025">
                  <a:moveTo>
                    <a:pt x="0" y="1285874"/>
                  </a:moveTo>
                  <a:lnTo>
                    <a:pt x="11237148" y="1285874"/>
                  </a:lnTo>
                </a:path>
                <a:path w="11237595" h="9344025">
                  <a:moveTo>
                    <a:pt x="0" y="2571749"/>
                  </a:moveTo>
                  <a:lnTo>
                    <a:pt x="11237148" y="2571749"/>
                  </a:lnTo>
                </a:path>
                <a:path w="11237595" h="9344025">
                  <a:moveTo>
                    <a:pt x="0" y="3781424"/>
                  </a:moveTo>
                  <a:lnTo>
                    <a:pt x="11237148" y="3781424"/>
                  </a:lnTo>
                </a:path>
                <a:path w="11237595" h="9344025">
                  <a:moveTo>
                    <a:pt x="0" y="5753099"/>
                  </a:moveTo>
                  <a:lnTo>
                    <a:pt x="11237148" y="5753099"/>
                  </a:lnTo>
                </a:path>
                <a:path w="11237595" h="9344025">
                  <a:moveTo>
                    <a:pt x="0" y="7038974"/>
                  </a:moveTo>
                  <a:lnTo>
                    <a:pt x="11237148" y="7038974"/>
                  </a:lnTo>
                </a:path>
                <a:path w="11237595" h="9344025">
                  <a:moveTo>
                    <a:pt x="0" y="8058149"/>
                  </a:moveTo>
                  <a:lnTo>
                    <a:pt x="11237148" y="8058149"/>
                  </a:lnTo>
                </a:path>
                <a:path w="11237595" h="9344025">
                  <a:moveTo>
                    <a:pt x="0" y="9344024"/>
                  </a:moveTo>
                  <a:lnTo>
                    <a:pt x="11237148" y="9344024"/>
                  </a:lnTo>
                </a:path>
              </a:pathLst>
            </a:custGeom>
            <a:grpFill/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Google Shape;79;p14">
            <a:extLst>
              <a:ext uri="{FF2B5EF4-FFF2-40B4-BE49-F238E27FC236}">
                <a16:creationId xmlns="" xmlns:a16="http://schemas.microsoft.com/office/drawing/2014/main" id="{B3300F28-721B-49ED-8537-ECFAABE55A9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66484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5106" y="8102600"/>
            <a:ext cx="636869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545" dirty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sz="7200" spc="595" dirty="0">
                <a:solidFill>
                  <a:srgbClr val="000000"/>
                </a:solidFill>
                <a:latin typeface="Tahoma"/>
                <a:cs typeface="Tahoma"/>
              </a:rPr>
              <a:t>B</a:t>
            </a:r>
            <a:r>
              <a:rPr sz="7200" spc="100" dirty="0">
                <a:solidFill>
                  <a:srgbClr val="000000"/>
                </a:solidFill>
                <a:latin typeface="Tahoma"/>
                <a:cs typeface="Tahoma"/>
              </a:rPr>
              <a:t>R</a:t>
            </a:r>
            <a:r>
              <a:rPr sz="7200" spc="-1040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lang="pt-BR" sz="7200" spc="-10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7200" spc="175" dirty="0">
                <a:solidFill>
                  <a:srgbClr val="000000"/>
                </a:solidFill>
                <a:latin typeface="Tahoma"/>
                <a:cs typeface="Tahoma"/>
              </a:rPr>
              <a:t>G</a:t>
            </a:r>
            <a:r>
              <a:rPr sz="7200" spc="730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7200" spc="490" dirty="0">
                <a:solidFill>
                  <a:srgbClr val="000000"/>
                </a:solidFill>
                <a:latin typeface="Tahoma"/>
                <a:cs typeface="Tahoma"/>
              </a:rPr>
              <a:t>D</a:t>
            </a:r>
            <a:r>
              <a:rPr sz="7200" spc="545" dirty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sz="7200" spc="-305" dirty="0">
                <a:solidFill>
                  <a:srgbClr val="000000"/>
                </a:solidFill>
                <a:latin typeface="Tahoma"/>
                <a:cs typeface="Tahoma"/>
              </a:rPr>
              <a:t>!</a:t>
            </a:r>
            <a:endParaRPr sz="7200" dirty="0">
              <a:latin typeface="Tahoma"/>
              <a:cs typeface="Tahoma"/>
            </a:endParaRPr>
          </a:p>
        </p:txBody>
      </p:sp>
      <p:pic>
        <p:nvPicPr>
          <p:cNvPr id="5" name="Google Shape;79;p14">
            <a:extLst>
              <a:ext uri="{FF2B5EF4-FFF2-40B4-BE49-F238E27FC236}">
                <a16:creationId xmlns="" xmlns:a16="http://schemas.microsoft.com/office/drawing/2014/main" id="{1F39E0E8-B2CE-4D23-A988-31508CA15B5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0" y="2567582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10">
                <a:moveTo>
                  <a:pt x="287515" y="575030"/>
                </a:moveTo>
                <a:lnTo>
                  <a:pt x="0" y="287515"/>
                </a:lnTo>
                <a:lnTo>
                  <a:pt x="287515" y="0"/>
                </a:lnTo>
                <a:lnTo>
                  <a:pt x="575030" y="287515"/>
                </a:lnTo>
                <a:lnTo>
                  <a:pt x="287515" y="575030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0220" y="2567582"/>
            <a:ext cx="11862980" cy="71942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</a:pPr>
            <a:r>
              <a:rPr lang="pt-BR" sz="3600" spc="-15" dirty="0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Restauração e Conservação</a:t>
            </a:r>
            <a:r>
              <a:rPr sz="3600" spc="-240" dirty="0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00" spc="-60" dirty="0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sz="3600" spc="-235" dirty="0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00" spc="-35" dirty="0" err="1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Patrimônio</a:t>
            </a:r>
            <a:r>
              <a:rPr sz="3600" spc="-240" dirty="0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00" spc="-85" dirty="0" err="1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Histórico</a:t>
            </a:r>
            <a:r>
              <a:rPr lang="pt-BR" sz="3600" spc="-85" dirty="0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-Cultural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86740" algn="just">
              <a:lnSpc>
                <a:spcPts val="5030"/>
              </a:lnSpc>
              <a:spcBef>
                <a:spcPts val="1200"/>
              </a:spcBef>
              <a:spcAft>
                <a:spcPts val="2400"/>
              </a:spcAft>
            </a:pPr>
            <a:r>
              <a:rPr lang="pt-BR" sz="3600" spc="-60" dirty="0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Acesso Gratuito</a:t>
            </a:r>
          </a:p>
          <a:p>
            <a:pPr marL="12700" marR="586740" algn="just">
              <a:lnSpc>
                <a:spcPts val="5030"/>
              </a:lnSpc>
              <a:spcBef>
                <a:spcPts val="1200"/>
              </a:spcBef>
              <a:spcAft>
                <a:spcPts val="2400"/>
              </a:spcAft>
            </a:pPr>
            <a:r>
              <a:rPr lang="pt-BR" sz="3600" spc="-65" dirty="0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Museu</a:t>
            </a:r>
            <a:endParaRPr lang="pt-BR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86740" algn="just">
              <a:lnSpc>
                <a:spcPts val="5030"/>
              </a:lnSpc>
              <a:spcBef>
                <a:spcPts val="1200"/>
              </a:spcBef>
              <a:spcAft>
                <a:spcPts val="2400"/>
              </a:spcAft>
            </a:pPr>
            <a:r>
              <a:rPr 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Espaço de Arte e Cultura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>
              <a:lnSpc>
                <a:spcPts val="5030"/>
              </a:lnSpc>
              <a:spcBef>
                <a:spcPts val="1200"/>
              </a:spcBef>
              <a:spcAft>
                <a:spcPts val="2400"/>
              </a:spcAft>
            </a:pPr>
            <a:r>
              <a:rPr lang="pt-BR" sz="3600" spc="-70" dirty="0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Espaço de Feiras e Eventos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</a:pPr>
            <a:r>
              <a:rPr lang="pt-BR" sz="3600" spc="-70" dirty="0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Mercado Público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just">
              <a:spcBef>
                <a:spcPts val="1200"/>
              </a:spcBef>
              <a:spcAft>
                <a:spcPts val="2400"/>
              </a:spcAft>
            </a:pPr>
            <a:r>
              <a:rPr lang="pt-BR" sz="3600" spc="-60" dirty="0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Instalação de Secretarias Municipais</a:t>
            </a:r>
          </a:p>
        </p:txBody>
      </p:sp>
      <p:sp>
        <p:nvSpPr>
          <p:cNvPr id="5" name="object 5"/>
          <p:cNvSpPr/>
          <p:nvPr/>
        </p:nvSpPr>
        <p:spPr>
          <a:xfrm>
            <a:off x="1524000" y="3599416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10">
                <a:moveTo>
                  <a:pt x="287515" y="575030"/>
                </a:moveTo>
                <a:lnTo>
                  <a:pt x="0" y="287514"/>
                </a:lnTo>
                <a:lnTo>
                  <a:pt x="287514" y="0"/>
                </a:lnTo>
                <a:lnTo>
                  <a:pt x="575030" y="287514"/>
                </a:lnTo>
                <a:lnTo>
                  <a:pt x="287515" y="575030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4693204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10">
                <a:moveTo>
                  <a:pt x="287515" y="575030"/>
                </a:moveTo>
                <a:lnTo>
                  <a:pt x="0" y="287515"/>
                </a:lnTo>
                <a:lnTo>
                  <a:pt x="287515" y="0"/>
                </a:lnTo>
                <a:lnTo>
                  <a:pt x="575030" y="287515"/>
                </a:lnTo>
                <a:lnTo>
                  <a:pt x="287515" y="575030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0" y="5797340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09">
                <a:moveTo>
                  <a:pt x="287515" y="575030"/>
                </a:moveTo>
                <a:lnTo>
                  <a:pt x="0" y="287515"/>
                </a:lnTo>
                <a:lnTo>
                  <a:pt x="287515" y="0"/>
                </a:lnTo>
                <a:lnTo>
                  <a:pt x="575030" y="287515"/>
                </a:lnTo>
                <a:lnTo>
                  <a:pt x="287515" y="575030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2592" y="6859061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09">
                <a:moveTo>
                  <a:pt x="287515" y="575030"/>
                </a:moveTo>
                <a:lnTo>
                  <a:pt x="0" y="287515"/>
                </a:lnTo>
                <a:lnTo>
                  <a:pt x="287515" y="0"/>
                </a:lnTo>
                <a:lnTo>
                  <a:pt x="575030" y="287515"/>
                </a:lnTo>
                <a:lnTo>
                  <a:pt x="287515" y="575030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19810" cy="2955290"/>
          </a:xfrm>
          <a:custGeom>
            <a:avLst/>
            <a:gdLst/>
            <a:ahLst/>
            <a:cxnLst/>
            <a:rect l="l" t="t" r="r" b="b"/>
            <a:pathLst>
              <a:path w="1019810" h="2955290">
                <a:moveTo>
                  <a:pt x="0" y="0"/>
                </a:moveTo>
                <a:lnTo>
                  <a:pt x="1019583" y="0"/>
                </a:lnTo>
                <a:lnTo>
                  <a:pt x="1019583" y="2954831"/>
                </a:lnTo>
                <a:lnTo>
                  <a:pt x="0" y="2954831"/>
                </a:lnTo>
                <a:lnTo>
                  <a:pt x="0" y="0"/>
                </a:lnTo>
                <a:close/>
              </a:path>
            </a:pathLst>
          </a:custGeom>
          <a:solidFill>
            <a:srgbClr val="F5A3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2600" y="934555"/>
            <a:ext cx="1570550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145" dirty="0">
                <a:latin typeface="Tahoma"/>
                <a:cs typeface="Tahoma"/>
              </a:rPr>
              <a:t>PREMISSAS</a:t>
            </a:r>
            <a:r>
              <a:rPr lang="pt-BR" sz="4800" spc="145" dirty="0">
                <a:latin typeface="Tahoma"/>
                <a:cs typeface="Tahoma"/>
              </a:rPr>
              <a:t> DE USO E OCUPAÇÃO </a:t>
            </a:r>
            <a:r>
              <a:rPr lang="pt-BR" sz="4800" spc="145">
                <a:latin typeface="Tahoma"/>
                <a:cs typeface="Tahoma"/>
              </a:rPr>
              <a:t>– </a:t>
            </a:r>
            <a:r>
              <a:rPr lang="pt-BR" sz="4800" spc="145" smtClean="0">
                <a:latin typeface="Tahoma"/>
                <a:cs typeface="Tahoma"/>
              </a:rPr>
              <a:t>2013 </a:t>
            </a:r>
            <a:r>
              <a:rPr lang="pt-BR" sz="4800" spc="145" dirty="0">
                <a:latin typeface="Tahoma"/>
                <a:cs typeface="Tahoma"/>
              </a:rPr>
              <a:t>a 2023</a:t>
            </a:r>
            <a:endParaRPr sz="4800" spc="145" dirty="0">
              <a:latin typeface="Tahoma"/>
              <a:cs typeface="Tahoma"/>
            </a:endParaRPr>
          </a:p>
        </p:txBody>
      </p:sp>
      <p:pic>
        <p:nvPicPr>
          <p:cNvPr id="11" name="Google Shape;79;p14">
            <a:extLst>
              <a:ext uri="{FF2B5EF4-FFF2-40B4-BE49-F238E27FC236}">
                <a16:creationId xmlns="" xmlns:a16="http://schemas.microsoft.com/office/drawing/2014/main" id="{FB4E9146-1388-43AE-8659-C8B749CC4F1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ject 8"/>
          <p:cNvSpPr/>
          <p:nvPr/>
        </p:nvSpPr>
        <p:spPr>
          <a:xfrm>
            <a:off x="1570625" y="7963197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09">
                <a:moveTo>
                  <a:pt x="287515" y="575030"/>
                </a:moveTo>
                <a:lnTo>
                  <a:pt x="0" y="287515"/>
                </a:lnTo>
                <a:lnTo>
                  <a:pt x="287515" y="0"/>
                </a:lnTo>
                <a:lnTo>
                  <a:pt x="575030" y="287515"/>
                </a:lnTo>
                <a:lnTo>
                  <a:pt x="287515" y="575030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/>
          <p:nvPr/>
        </p:nvSpPr>
        <p:spPr>
          <a:xfrm>
            <a:off x="1570625" y="8984683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09">
                <a:moveTo>
                  <a:pt x="287515" y="575030"/>
                </a:moveTo>
                <a:lnTo>
                  <a:pt x="0" y="287515"/>
                </a:lnTo>
                <a:lnTo>
                  <a:pt x="287515" y="0"/>
                </a:lnTo>
                <a:lnTo>
                  <a:pt x="575030" y="287515"/>
                </a:lnTo>
                <a:lnTo>
                  <a:pt x="287515" y="575030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1742" y="952211"/>
            <a:ext cx="937260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440" dirty="0">
                <a:latin typeface="Tahoma"/>
                <a:cs typeface="Tahoma"/>
              </a:rPr>
              <a:t>MODELOS</a:t>
            </a:r>
            <a:r>
              <a:rPr sz="5500" spc="-85" dirty="0">
                <a:latin typeface="Tahoma"/>
                <a:cs typeface="Tahoma"/>
              </a:rPr>
              <a:t> </a:t>
            </a:r>
            <a:r>
              <a:rPr sz="5500" spc="390" dirty="0">
                <a:latin typeface="Tahoma"/>
                <a:cs typeface="Tahoma"/>
              </a:rPr>
              <a:t>AVALIADOS</a:t>
            </a:r>
            <a:endParaRPr sz="5500" dirty="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1"/>
            <a:ext cx="1019810" cy="2955290"/>
          </a:xfrm>
          <a:custGeom>
            <a:avLst/>
            <a:gdLst/>
            <a:ahLst/>
            <a:cxnLst/>
            <a:rect l="l" t="t" r="r" b="b"/>
            <a:pathLst>
              <a:path w="1019810" h="2955290">
                <a:moveTo>
                  <a:pt x="0" y="0"/>
                </a:moveTo>
                <a:lnTo>
                  <a:pt x="1019583" y="0"/>
                </a:lnTo>
                <a:lnTo>
                  <a:pt x="1019583" y="2954830"/>
                </a:lnTo>
                <a:lnTo>
                  <a:pt x="0" y="2954830"/>
                </a:lnTo>
                <a:lnTo>
                  <a:pt x="0" y="0"/>
                </a:lnTo>
                <a:close/>
              </a:path>
            </a:pathLst>
          </a:custGeom>
          <a:solidFill>
            <a:srgbClr val="F5A3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Google Shape;79;p14">
            <a:extLst>
              <a:ext uri="{FF2B5EF4-FFF2-40B4-BE49-F238E27FC236}">
                <a16:creationId xmlns="" xmlns:a16="http://schemas.microsoft.com/office/drawing/2014/main" id="{3E8A4714-8D70-4C89-B74F-5F81B209A12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ject 10">
            <a:extLst>
              <a:ext uri="{FF2B5EF4-FFF2-40B4-BE49-F238E27FC236}">
                <a16:creationId xmlns="" xmlns:a16="http://schemas.microsoft.com/office/drawing/2014/main" id="{922AB36A-9090-884B-0594-78F07340D61D}"/>
              </a:ext>
            </a:extLst>
          </p:cNvPr>
          <p:cNvSpPr/>
          <p:nvPr/>
        </p:nvSpPr>
        <p:spPr>
          <a:xfrm>
            <a:off x="432405" y="3728523"/>
            <a:ext cx="555308" cy="555308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6" y="504571"/>
                </a:moveTo>
                <a:lnTo>
                  <a:pt x="0" y="252286"/>
                </a:lnTo>
                <a:lnTo>
                  <a:pt x="252286" y="0"/>
                </a:lnTo>
                <a:lnTo>
                  <a:pt x="504571" y="252286"/>
                </a:lnTo>
                <a:lnTo>
                  <a:pt x="252286" y="504571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="" xmlns:a16="http://schemas.microsoft.com/office/drawing/2014/main" id="{824B16D2-4EC2-1045-C91B-F041D6632A7E}"/>
              </a:ext>
            </a:extLst>
          </p:cNvPr>
          <p:cNvSpPr/>
          <p:nvPr/>
        </p:nvSpPr>
        <p:spPr>
          <a:xfrm>
            <a:off x="395234" y="4599743"/>
            <a:ext cx="555308" cy="555308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6" y="504571"/>
                </a:moveTo>
                <a:lnTo>
                  <a:pt x="0" y="252286"/>
                </a:lnTo>
                <a:lnTo>
                  <a:pt x="252286" y="0"/>
                </a:lnTo>
                <a:lnTo>
                  <a:pt x="504571" y="252286"/>
                </a:lnTo>
                <a:lnTo>
                  <a:pt x="252286" y="504571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>
            <a:extLst>
              <a:ext uri="{FF2B5EF4-FFF2-40B4-BE49-F238E27FC236}">
                <a16:creationId xmlns="" xmlns:a16="http://schemas.microsoft.com/office/drawing/2014/main" id="{BDBBD6DA-DF15-D354-49FA-7FF71CC3303C}"/>
              </a:ext>
            </a:extLst>
          </p:cNvPr>
          <p:cNvSpPr/>
          <p:nvPr/>
        </p:nvSpPr>
        <p:spPr>
          <a:xfrm>
            <a:off x="395234" y="5470963"/>
            <a:ext cx="555308" cy="555308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6" y="504571"/>
                </a:moveTo>
                <a:lnTo>
                  <a:pt x="0" y="252286"/>
                </a:lnTo>
                <a:lnTo>
                  <a:pt x="252286" y="0"/>
                </a:lnTo>
                <a:lnTo>
                  <a:pt x="504571" y="252286"/>
                </a:lnTo>
                <a:lnTo>
                  <a:pt x="252286" y="504571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0">
            <a:extLst>
              <a:ext uri="{FF2B5EF4-FFF2-40B4-BE49-F238E27FC236}">
                <a16:creationId xmlns="" xmlns:a16="http://schemas.microsoft.com/office/drawing/2014/main" id="{6EBEB293-3A29-9DFE-5DD0-1D913293E61D}"/>
              </a:ext>
            </a:extLst>
          </p:cNvPr>
          <p:cNvSpPr/>
          <p:nvPr/>
        </p:nvSpPr>
        <p:spPr>
          <a:xfrm>
            <a:off x="381001" y="6342183"/>
            <a:ext cx="555308" cy="555308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6" y="504571"/>
                </a:moveTo>
                <a:lnTo>
                  <a:pt x="0" y="252286"/>
                </a:lnTo>
                <a:lnTo>
                  <a:pt x="252286" y="0"/>
                </a:lnTo>
                <a:lnTo>
                  <a:pt x="504571" y="252286"/>
                </a:lnTo>
                <a:lnTo>
                  <a:pt x="252286" y="504571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0">
            <a:extLst>
              <a:ext uri="{FF2B5EF4-FFF2-40B4-BE49-F238E27FC236}">
                <a16:creationId xmlns="" xmlns:a16="http://schemas.microsoft.com/office/drawing/2014/main" id="{6B8DEB32-CEB4-1F21-319D-69D3ABAA7BE2}"/>
              </a:ext>
            </a:extLst>
          </p:cNvPr>
          <p:cNvSpPr/>
          <p:nvPr/>
        </p:nvSpPr>
        <p:spPr>
          <a:xfrm>
            <a:off x="381000" y="7200483"/>
            <a:ext cx="555308" cy="555308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6" y="504571"/>
                </a:moveTo>
                <a:lnTo>
                  <a:pt x="0" y="252286"/>
                </a:lnTo>
                <a:lnTo>
                  <a:pt x="252286" y="0"/>
                </a:lnTo>
                <a:lnTo>
                  <a:pt x="504571" y="252286"/>
                </a:lnTo>
                <a:lnTo>
                  <a:pt x="252286" y="504571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A2CC46E5-0DF3-BB3E-1037-0D230259CE85}"/>
              </a:ext>
            </a:extLst>
          </p:cNvPr>
          <p:cNvSpPr txBox="1"/>
          <p:nvPr/>
        </p:nvSpPr>
        <p:spPr>
          <a:xfrm>
            <a:off x="1153266" y="3753765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Administração </a:t>
            </a:r>
            <a:r>
              <a:rPr lang="pt-BR" sz="3200" dirty="0" err="1"/>
              <a:t>Públ</a:t>
            </a:r>
            <a:r>
              <a:rPr lang="pt-BR" sz="3200" dirty="0"/>
              <a:t>. Direta (Lei 8.666/93 ou 14.133/21)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6FDC9420-3985-2B22-9583-E5D93B7AD5CC}"/>
              </a:ext>
            </a:extLst>
          </p:cNvPr>
          <p:cNvSpPr txBox="1"/>
          <p:nvPr/>
        </p:nvSpPr>
        <p:spPr>
          <a:xfrm>
            <a:off x="1143000" y="4675034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Administração </a:t>
            </a:r>
            <a:r>
              <a:rPr lang="pt-BR" sz="3200" dirty="0" err="1"/>
              <a:t>Públ</a:t>
            </a:r>
            <a:r>
              <a:rPr lang="pt-BR" sz="3200" dirty="0"/>
              <a:t>. Indireta (Lei 13.303/16)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01310FCB-A169-FE35-EB07-66AFA9A79264}"/>
              </a:ext>
            </a:extLst>
          </p:cNvPr>
          <p:cNvSpPr txBox="1"/>
          <p:nvPr/>
        </p:nvSpPr>
        <p:spPr>
          <a:xfrm>
            <a:off x="1127246" y="5517784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Concessão Comum (Lei 8.987/95)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496C5F0A-6C5F-D522-626C-E0CEB63689E9}"/>
              </a:ext>
            </a:extLst>
          </p:cNvPr>
          <p:cNvSpPr txBox="1"/>
          <p:nvPr/>
        </p:nvSpPr>
        <p:spPr>
          <a:xfrm>
            <a:off x="1127246" y="6427104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Concessão Patrocinada (Lei 11.079/04)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2D468BF5-ADA8-2202-8224-503FCFCC59FD}"/>
              </a:ext>
            </a:extLst>
          </p:cNvPr>
          <p:cNvSpPr txBox="1"/>
          <p:nvPr/>
        </p:nvSpPr>
        <p:spPr>
          <a:xfrm>
            <a:off x="1155125" y="72257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Concessão Administrativa (Lei 11.079/04)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33199C34-635E-5A14-1F1A-EFB45208497B}"/>
              </a:ext>
            </a:extLst>
          </p:cNvPr>
          <p:cNvSpPr txBox="1"/>
          <p:nvPr/>
        </p:nvSpPr>
        <p:spPr>
          <a:xfrm>
            <a:off x="15616981" y="6664321"/>
            <a:ext cx="4833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+ EFICIÊNCIA 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="" xmlns:a16="http://schemas.microsoft.com/office/drawing/2014/main" id="{FBB06511-3731-565F-9D34-0EC9D63D8B9A}"/>
              </a:ext>
            </a:extLst>
          </p:cNvPr>
          <p:cNvCxnSpPr/>
          <p:nvPr/>
        </p:nvCxnSpPr>
        <p:spPr>
          <a:xfrm flipV="1">
            <a:off x="11789461" y="3958592"/>
            <a:ext cx="0" cy="49963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="" xmlns:a16="http://schemas.microsoft.com/office/drawing/2014/main" id="{04709902-E012-161D-463F-5B18DC8993BC}"/>
              </a:ext>
            </a:extLst>
          </p:cNvPr>
          <p:cNvCxnSpPr/>
          <p:nvPr/>
        </p:nvCxnSpPr>
        <p:spPr>
          <a:xfrm>
            <a:off x="10722661" y="8040569"/>
            <a:ext cx="56388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="" xmlns:a16="http://schemas.microsoft.com/office/drawing/2014/main" id="{D7A9CC1A-E7D4-93A8-2E45-88B96A9BCECA}"/>
              </a:ext>
            </a:extLst>
          </p:cNvPr>
          <p:cNvCxnSpPr/>
          <p:nvPr/>
        </p:nvCxnSpPr>
        <p:spPr>
          <a:xfrm flipV="1">
            <a:off x="14075461" y="3983834"/>
            <a:ext cx="0" cy="4056735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="" xmlns:a16="http://schemas.microsoft.com/office/drawing/2014/main" id="{A355525A-5B02-3557-E1E0-EA01CA6BA890}"/>
              </a:ext>
            </a:extLst>
          </p:cNvPr>
          <p:cNvCxnSpPr/>
          <p:nvPr/>
        </p:nvCxnSpPr>
        <p:spPr>
          <a:xfrm>
            <a:off x="11789461" y="6059369"/>
            <a:ext cx="4572000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103C0DFE-9949-7AB5-5BDD-9A7575E3ECBB}"/>
              </a:ext>
            </a:extLst>
          </p:cNvPr>
          <p:cNvSpPr txBox="1"/>
          <p:nvPr/>
        </p:nvSpPr>
        <p:spPr>
          <a:xfrm>
            <a:off x="10668204" y="4288635"/>
            <a:ext cx="1107996" cy="31671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6000" b="1" dirty="0"/>
              <a:t>CUSTO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0D3A1D84-42A9-3307-A537-3E07DE95114B}"/>
              </a:ext>
            </a:extLst>
          </p:cNvPr>
          <p:cNvSpPr txBox="1"/>
          <p:nvPr/>
        </p:nvSpPr>
        <p:spPr>
          <a:xfrm>
            <a:off x="12856262" y="8166437"/>
            <a:ext cx="474593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t-BR" sz="6000" b="1" dirty="0"/>
              <a:t>VALOR</a:t>
            </a:r>
          </a:p>
        </p:txBody>
      </p:sp>
      <p:pic>
        <p:nvPicPr>
          <p:cNvPr id="29" name="Gráfico 28" descr="Na mosca com preenchimento sólido">
            <a:extLst>
              <a:ext uri="{FF2B5EF4-FFF2-40B4-BE49-F238E27FC236}">
                <a16:creationId xmlns="" xmlns:a16="http://schemas.microsoft.com/office/drawing/2014/main" id="{88510844-BD98-5897-4630-8DFC376FC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75198" y="654139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"/>
          <p:cNvGrpSpPr/>
          <p:nvPr/>
        </p:nvGrpSpPr>
        <p:grpSpPr>
          <a:xfrm>
            <a:off x="12745623" y="5846457"/>
            <a:ext cx="2628592" cy="2529747"/>
            <a:chOff x="3508094" y="1654647"/>
            <a:chExt cx="1652407" cy="1506496"/>
          </a:xfrm>
        </p:grpSpPr>
        <p:pic>
          <p:nvPicPr>
            <p:cNvPr id="33" name="Picture 4" descr="Resultado de imagem para reforma ico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654647"/>
              <a:ext cx="1401509" cy="1401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CaixaDeTexto 41"/>
            <p:cNvSpPr txBox="1"/>
            <p:nvPr/>
          </p:nvSpPr>
          <p:spPr>
            <a:xfrm>
              <a:off x="3508094" y="2886216"/>
              <a:ext cx="1652407" cy="274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/>
                <a:t>Obras e Serviços</a:t>
              </a:r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9807" y="479600"/>
            <a:ext cx="13748605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5500" spc="440" dirty="0">
                <a:latin typeface="Tahoma"/>
                <a:cs typeface="Tahoma"/>
              </a:rPr>
              <a:t>CONCESSÃO PATROCINADA (PPP)</a:t>
            </a:r>
            <a:endParaRPr sz="5500" dirty="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1"/>
            <a:ext cx="1019810" cy="2955290"/>
          </a:xfrm>
          <a:custGeom>
            <a:avLst/>
            <a:gdLst/>
            <a:ahLst/>
            <a:cxnLst/>
            <a:rect l="l" t="t" r="r" b="b"/>
            <a:pathLst>
              <a:path w="1019810" h="2955290">
                <a:moveTo>
                  <a:pt x="0" y="0"/>
                </a:moveTo>
                <a:lnTo>
                  <a:pt x="1019583" y="0"/>
                </a:lnTo>
                <a:lnTo>
                  <a:pt x="1019583" y="2954830"/>
                </a:lnTo>
                <a:lnTo>
                  <a:pt x="0" y="2954830"/>
                </a:lnTo>
                <a:lnTo>
                  <a:pt x="0" y="0"/>
                </a:lnTo>
                <a:close/>
              </a:path>
            </a:pathLst>
          </a:custGeom>
          <a:solidFill>
            <a:srgbClr val="F5A3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Google Shape;79;p14">
            <a:extLst>
              <a:ext uri="{FF2B5EF4-FFF2-40B4-BE49-F238E27FC236}">
                <a16:creationId xmlns="" xmlns:a16="http://schemas.microsoft.com/office/drawing/2014/main" id="{3E8A4714-8D70-4C89-B74F-5F81B209A12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tângulo 21"/>
          <p:cNvSpPr/>
          <p:nvPr/>
        </p:nvSpPr>
        <p:spPr>
          <a:xfrm>
            <a:off x="1759984" y="3509359"/>
            <a:ext cx="5181304" cy="12428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Administração Pública</a:t>
            </a:r>
            <a:endParaRPr lang="pt-BR" sz="3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4" name="Conector de seta reta 23"/>
          <p:cNvCxnSpPr>
            <a:cxnSpLocks/>
          </p:cNvCxnSpPr>
          <p:nvPr/>
        </p:nvCxnSpPr>
        <p:spPr>
          <a:xfrm>
            <a:off x="7138684" y="3924300"/>
            <a:ext cx="2310116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7088431" y="2865151"/>
            <a:ext cx="2534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/>
              <a:t>CONTRATO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9448800" y="5018533"/>
            <a:ext cx="5742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Execução dos encargos estabelecidos pela Adm. Pública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786815" y="5018533"/>
            <a:ext cx="4742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Fiscalização do cumprimento do contrato</a:t>
            </a:r>
          </a:p>
        </p:txBody>
      </p:sp>
      <p:pic>
        <p:nvPicPr>
          <p:cNvPr id="29" name="Picture 2" descr="Resultado de imagem para DOCUMENT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85" y="493982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m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492549"/>
            <a:ext cx="1734547" cy="173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magem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92" y="6588202"/>
            <a:ext cx="1059829" cy="10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E55070D-A317-6E61-8CB4-FDDBE06BCD13}"/>
              </a:ext>
            </a:extLst>
          </p:cNvPr>
          <p:cNvSpPr/>
          <p:nvPr/>
        </p:nvSpPr>
        <p:spPr>
          <a:xfrm>
            <a:off x="9647325" y="3509359"/>
            <a:ext cx="5181304" cy="12428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Parceiro Privado</a:t>
            </a:r>
            <a:endParaRPr lang="pt-BR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510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9807" y="479600"/>
            <a:ext cx="13748605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5500" spc="440" dirty="0">
                <a:latin typeface="Tahoma"/>
                <a:cs typeface="Tahoma"/>
              </a:rPr>
              <a:t>CONCESSÃO PATROCINADA (PPP)</a:t>
            </a:r>
            <a:endParaRPr sz="5500" dirty="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1"/>
            <a:ext cx="1019810" cy="2955290"/>
          </a:xfrm>
          <a:custGeom>
            <a:avLst/>
            <a:gdLst/>
            <a:ahLst/>
            <a:cxnLst/>
            <a:rect l="l" t="t" r="r" b="b"/>
            <a:pathLst>
              <a:path w="1019810" h="2955290">
                <a:moveTo>
                  <a:pt x="0" y="0"/>
                </a:moveTo>
                <a:lnTo>
                  <a:pt x="1019583" y="0"/>
                </a:lnTo>
                <a:lnTo>
                  <a:pt x="1019583" y="2954830"/>
                </a:lnTo>
                <a:lnTo>
                  <a:pt x="0" y="2954830"/>
                </a:lnTo>
                <a:lnTo>
                  <a:pt x="0" y="0"/>
                </a:lnTo>
                <a:close/>
              </a:path>
            </a:pathLst>
          </a:custGeom>
          <a:solidFill>
            <a:srgbClr val="F5A3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Google Shape;79;p14">
            <a:extLst>
              <a:ext uri="{FF2B5EF4-FFF2-40B4-BE49-F238E27FC236}">
                <a16:creationId xmlns="" xmlns:a16="http://schemas.microsoft.com/office/drawing/2014/main" id="{3E8A4714-8D70-4C89-B74F-5F81B209A12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ângulo 14"/>
          <p:cNvSpPr/>
          <p:nvPr/>
        </p:nvSpPr>
        <p:spPr>
          <a:xfrm>
            <a:off x="1628078" y="3795160"/>
            <a:ext cx="7060076" cy="53719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614541" y="2747663"/>
            <a:ext cx="7088482" cy="1177217"/>
          </a:xfrm>
          <a:prstGeom prst="rect">
            <a:avLst/>
          </a:prstGeom>
          <a:solidFill>
            <a:schemeClr val="tx1"/>
          </a:solidFill>
          <a:ln>
            <a:solidFill>
              <a:srgbClr val="003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O QUE É </a:t>
            </a:r>
          </a:p>
        </p:txBody>
      </p:sp>
      <p:pic>
        <p:nvPicPr>
          <p:cNvPr id="17" name="Picture 2" descr="Resultado de imagem para icon not check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294" y="2175104"/>
            <a:ext cx="1685980" cy="152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9313698" y="2336206"/>
            <a:ext cx="7374102" cy="6830893"/>
            <a:chOff x="6202622" y="3808536"/>
            <a:chExt cx="5381899" cy="4983929"/>
          </a:xfrm>
        </p:grpSpPr>
        <p:sp>
          <p:nvSpPr>
            <p:cNvPr id="19" name="Retângulo 18"/>
            <p:cNvSpPr/>
            <p:nvPr/>
          </p:nvSpPr>
          <p:spPr>
            <a:xfrm>
              <a:off x="6202622" y="4532379"/>
              <a:ext cx="5371048" cy="42600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6213473" y="4091466"/>
              <a:ext cx="5371048" cy="9026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4000" b="1" dirty="0"/>
                <a:t>             O QUE NÃO É </a:t>
              </a:r>
            </a:p>
          </p:txBody>
        </p:sp>
        <p:pic>
          <p:nvPicPr>
            <p:cNvPr id="21" name="Picture 4" descr="Resultado de imagem para icon check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822" y="3808536"/>
              <a:ext cx="1565471" cy="1379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Gráfico 4" descr="Selo Tick1 com preenchimento sólido">
            <a:extLst>
              <a:ext uri="{FF2B5EF4-FFF2-40B4-BE49-F238E27FC236}">
                <a16:creationId xmlns="" xmlns:a16="http://schemas.microsoft.com/office/drawing/2014/main" id="{0356166B-74F3-C659-1C5C-3F1F38261C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2607" y="4493541"/>
            <a:ext cx="914400" cy="914400"/>
          </a:xfrm>
          <a:prstGeom prst="rect">
            <a:avLst/>
          </a:prstGeom>
        </p:spPr>
      </p:pic>
      <p:pic>
        <p:nvPicPr>
          <p:cNvPr id="6" name="Gráfico 5" descr="Selo Tick1 com preenchimento sólido">
            <a:extLst>
              <a:ext uri="{FF2B5EF4-FFF2-40B4-BE49-F238E27FC236}">
                <a16:creationId xmlns="" xmlns:a16="http://schemas.microsoft.com/office/drawing/2014/main" id="{F89893F9-6C79-0EDB-E5C2-A8E195A499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2607" y="6023930"/>
            <a:ext cx="914400" cy="914400"/>
          </a:xfrm>
          <a:prstGeom prst="rect">
            <a:avLst/>
          </a:prstGeom>
        </p:spPr>
      </p:pic>
      <p:pic>
        <p:nvPicPr>
          <p:cNvPr id="7" name="Gráfico 6" descr="Selo Tick1 com preenchimento sólido">
            <a:extLst>
              <a:ext uri="{FF2B5EF4-FFF2-40B4-BE49-F238E27FC236}">
                <a16:creationId xmlns="" xmlns:a16="http://schemas.microsoft.com/office/drawing/2014/main" id="{D91BB11A-E196-A1F8-5432-4F59786B72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103" y="7558163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B96343BE-AE23-454A-EADC-82933F05D1EB}"/>
              </a:ext>
            </a:extLst>
          </p:cNvPr>
          <p:cNvSpPr txBox="1"/>
          <p:nvPr/>
        </p:nvSpPr>
        <p:spPr>
          <a:xfrm>
            <a:off x="2742503" y="4344330"/>
            <a:ext cx="5747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Obrigação de realizar obras e serviços, com remuneração atrelada ao desempenho</a:t>
            </a:r>
          </a:p>
          <a:p>
            <a:endParaRPr lang="pt-BR" sz="2800" dirty="0"/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67CCA30-1BEF-8085-9FC1-8E317105EA2F}"/>
              </a:ext>
            </a:extLst>
          </p:cNvPr>
          <p:cNvSpPr txBox="1"/>
          <p:nvPr/>
        </p:nvSpPr>
        <p:spPr>
          <a:xfrm>
            <a:off x="2731959" y="5976602"/>
            <a:ext cx="6242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Modelo para a viabilização de investimentos e manutenção do equipamento público</a:t>
            </a:r>
          </a:p>
          <a:p>
            <a:endParaRPr lang="pt-BR" sz="2800" dirty="0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E6B24315-D9F3-FFE9-8BBA-1234318085C4}"/>
              </a:ext>
            </a:extLst>
          </p:cNvPr>
          <p:cNvSpPr txBox="1"/>
          <p:nvPr/>
        </p:nvSpPr>
        <p:spPr>
          <a:xfrm>
            <a:off x="2849447" y="7624263"/>
            <a:ext cx="5726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Foco nos resultados com fiscalização pública</a:t>
            </a:r>
          </a:p>
          <a:p>
            <a:endParaRPr lang="pt-BR" sz="2800" dirty="0"/>
          </a:p>
        </p:txBody>
      </p:sp>
      <p:pic>
        <p:nvPicPr>
          <p:cNvPr id="23" name="Gráfico 22" descr="Selo cruz com preenchimento sólido">
            <a:extLst>
              <a:ext uri="{FF2B5EF4-FFF2-40B4-BE49-F238E27FC236}">
                <a16:creationId xmlns="" xmlns:a16="http://schemas.microsoft.com/office/drawing/2014/main" id="{CEE0DB29-5271-7A6E-E452-121B057B1E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52323" y="4493541"/>
            <a:ext cx="914400" cy="914400"/>
          </a:xfrm>
          <a:prstGeom prst="rect">
            <a:avLst/>
          </a:prstGeom>
        </p:spPr>
      </p:pic>
      <p:pic>
        <p:nvPicPr>
          <p:cNvPr id="24" name="Gráfico 23" descr="Selo cruz com preenchimento sólido">
            <a:extLst>
              <a:ext uri="{FF2B5EF4-FFF2-40B4-BE49-F238E27FC236}">
                <a16:creationId xmlns="" xmlns:a16="http://schemas.microsoft.com/office/drawing/2014/main" id="{591B4FF0-E362-FCD7-90FD-F38B35E653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52323" y="5940361"/>
            <a:ext cx="914400" cy="914400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F6E4283E-FD74-A1D9-B629-C0AF72659D08}"/>
              </a:ext>
            </a:extLst>
          </p:cNvPr>
          <p:cNvSpPr txBox="1"/>
          <p:nvPr/>
        </p:nvSpPr>
        <p:spPr>
          <a:xfrm>
            <a:off x="10494197" y="4531576"/>
            <a:ext cx="5863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Venda do equipamento público (“privatização”)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0E229347-48C1-0634-0D08-5A15FAF66A0D}"/>
              </a:ext>
            </a:extLst>
          </p:cNvPr>
          <p:cNvSpPr txBox="1"/>
          <p:nvPr/>
        </p:nvSpPr>
        <p:spPr>
          <a:xfrm>
            <a:off x="10522621" y="5976602"/>
            <a:ext cx="5979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Liberdade para o privado fazer o que quiser com o equipamento público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6214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8617" y="3385414"/>
            <a:ext cx="4457065" cy="2183765"/>
          </a:xfrm>
          <a:custGeom>
            <a:avLst/>
            <a:gdLst/>
            <a:ahLst/>
            <a:cxnLst/>
            <a:rect l="l" t="t" r="r" b="b"/>
            <a:pathLst>
              <a:path w="4457065" h="2183765">
                <a:moveTo>
                  <a:pt x="4347217" y="2183371"/>
                </a:moveTo>
                <a:lnTo>
                  <a:pt x="109713" y="2183371"/>
                </a:lnTo>
                <a:lnTo>
                  <a:pt x="71085" y="2175544"/>
                </a:lnTo>
                <a:lnTo>
                  <a:pt x="34115" y="2150588"/>
                </a:lnTo>
                <a:lnTo>
                  <a:pt x="9159" y="2113618"/>
                </a:lnTo>
                <a:lnTo>
                  <a:pt x="0" y="2068415"/>
                </a:lnTo>
                <a:lnTo>
                  <a:pt x="0" y="116288"/>
                </a:lnTo>
                <a:lnTo>
                  <a:pt x="9159" y="71085"/>
                </a:lnTo>
                <a:lnTo>
                  <a:pt x="34115" y="34115"/>
                </a:lnTo>
                <a:lnTo>
                  <a:pt x="71085" y="9159"/>
                </a:lnTo>
                <a:lnTo>
                  <a:pt x="116288" y="0"/>
                </a:lnTo>
                <a:lnTo>
                  <a:pt x="4340642" y="0"/>
                </a:lnTo>
                <a:lnTo>
                  <a:pt x="4385845" y="9159"/>
                </a:lnTo>
                <a:lnTo>
                  <a:pt x="4422815" y="34115"/>
                </a:lnTo>
                <a:lnTo>
                  <a:pt x="4447771" y="71085"/>
                </a:lnTo>
                <a:lnTo>
                  <a:pt x="4456930" y="116288"/>
                </a:lnTo>
                <a:lnTo>
                  <a:pt x="4456930" y="2068415"/>
                </a:lnTo>
                <a:lnTo>
                  <a:pt x="4447771" y="2113618"/>
                </a:lnTo>
                <a:lnTo>
                  <a:pt x="4422815" y="2150588"/>
                </a:lnTo>
                <a:lnTo>
                  <a:pt x="4385845" y="2175544"/>
                </a:lnTo>
                <a:lnTo>
                  <a:pt x="4347217" y="2183371"/>
                </a:lnTo>
                <a:close/>
              </a:path>
            </a:pathLst>
          </a:custGeom>
          <a:solidFill>
            <a:srgbClr val="D9D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25464" y="3981783"/>
            <a:ext cx="2733040" cy="852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860">
              <a:lnSpc>
                <a:spcPct val="108000"/>
              </a:lnSpc>
              <a:spcBef>
                <a:spcPts val="95"/>
              </a:spcBef>
            </a:pPr>
            <a:r>
              <a:rPr sz="2650" b="1" dirty="0">
                <a:solidFill>
                  <a:srgbClr val="171616"/>
                </a:solidFill>
                <a:latin typeface="Tahoma"/>
                <a:cs typeface="Tahoma"/>
              </a:rPr>
              <a:t>CONTRATO DE  LONGO PRAZO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44473" y="3385414"/>
            <a:ext cx="4402455" cy="2183765"/>
          </a:xfrm>
          <a:custGeom>
            <a:avLst/>
            <a:gdLst/>
            <a:ahLst/>
            <a:cxnLst/>
            <a:rect l="l" t="t" r="r" b="b"/>
            <a:pathLst>
              <a:path w="4402455" h="2183765">
                <a:moveTo>
                  <a:pt x="4296752" y="2183371"/>
                </a:moveTo>
                <a:lnTo>
                  <a:pt x="109712" y="2183371"/>
                </a:lnTo>
                <a:lnTo>
                  <a:pt x="71085" y="2175544"/>
                </a:lnTo>
                <a:lnTo>
                  <a:pt x="34114" y="2150588"/>
                </a:lnTo>
                <a:lnTo>
                  <a:pt x="9158" y="2113618"/>
                </a:lnTo>
                <a:lnTo>
                  <a:pt x="0" y="2068417"/>
                </a:lnTo>
                <a:lnTo>
                  <a:pt x="0" y="116285"/>
                </a:lnTo>
                <a:lnTo>
                  <a:pt x="9158" y="71085"/>
                </a:lnTo>
                <a:lnTo>
                  <a:pt x="34114" y="34115"/>
                </a:lnTo>
                <a:lnTo>
                  <a:pt x="71085" y="9159"/>
                </a:lnTo>
                <a:lnTo>
                  <a:pt x="116287" y="0"/>
                </a:lnTo>
                <a:lnTo>
                  <a:pt x="4290178" y="0"/>
                </a:lnTo>
                <a:lnTo>
                  <a:pt x="4335380" y="9159"/>
                </a:lnTo>
                <a:lnTo>
                  <a:pt x="4372350" y="34115"/>
                </a:lnTo>
                <a:lnTo>
                  <a:pt x="4397306" y="71085"/>
                </a:lnTo>
                <a:lnTo>
                  <a:pt x="4402342" y="95937"/>
                </a:lnTo>
                <a:lnTo>
                  <a:pt x="4402342" y="2088765"/>
                </a:lnTo>
                <a:lnTo>
                  <a:pt x="4397306" y="2113618"/>
                </a:lnTo>
                <a:lnTo>
                  <a:pt x="4372350" y="2150588"/>
                </a:lnTo>
                <a:lnTo>
                  <a:pt x="4335380" y="2175544"/>
                </a:lnTo>
                <a:lnTo>
                  <a:pt x="4296752" y="2183371"/>
                </a:lnTo>
                <a:close/>
              </a:path>
            </a:pathLst>
          </a:custGeom>
          <a:solidFill>
            <a:srgbClr val="D9D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75578" y="3995855"/>
            <a:ext cx="3206115" cy="8375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5080" indent="-99695">
              <a:lnSpc>
                <a:spcPct val="108000"/>
              </a:lnSpc>
              <a:spcBef>
                <a:spcPts val="100"/>
              </a:spcBef>
            </a:pPr>
            <a:r>
              <a:rPr sz="2600" b="1" dirty="0">
                <a:solidFill>
                  <a:srgbClr val="171616"/>
                </a:solidFill>
                <a:latin typeface="Tahoma"/>
                <a:cs typeface="Tahoma"/>
              </a:rPr>
              <a:t>ANTECIPAÇÃO DE  INVESTIMENTOS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68617" y="5849198"/>
            <a:ext cx="4457065" cy="2183765"/>
          </a:xfrm>
          <a:custGeom>
            <a:avLst/>
            <a:gdLst/>
            <a:ahLst/>
            <a:cxnLst/>
            <a:rect l="l" t="t" r="r" b="b"/>
            <a:pathLst>
              <a:path w="4457065" h="2183765">
                <a:moveTo>
                  <a:pt x="4347218" y="2183371"/>
                </a:moveTo>
                <a:lnTo>
                  <a:pt x="109712" y="2183371"/>
                </a:lnTo>
                <a:lnTo>
                  <a:pt x="71085" y="2175544"/>
                </a:lnTo>
                <a:lnTo>
                  <a:pt x="34115" y="2150588"/>
                </a:lnTo>
                <a:lnTo>
                  <a:pt x="9159" y="2113618"/>
                </a:lnTo>
                <a:lnTo>
                  <a:pt x="0" y="2068415"/>
                </a:lnTo>
                <a:lnTo>
                  <a:pt x="0" y="116288"/>
                </a:lnTo>
                <a:lnTo>
                  <a:pt x="9159" y="71085"/>
                </a:lnTo>
                <a:lnTo>
                  <a:pt x="34115" y="34115"/>
                </a:lnTo>
                <a:lnTo>
                  <a:pt x="71085" y="9159"/>
                </a:lnTo>
                <a:lnTo>
                  <a:pt x="116288" y="0"/>
                </a:lnTo>
                <a:lnTo>
                  <a:pt x="4340642" y="0"/>
                </a:lnTo>
                <a:lnTo>
                  <a:pt x="4385845" y="9159"/>
                </a:lnTo>
                <a:lnTo>
                  <a:pt x="4422815" y="34115"/>
                </a:lnTo>
                <a:lnTo>
                  <a:pt x="4447771" y="71085"/>
                </a:lnTo>
                <a:lnTo>
                  <a:pt x="4456930" y="116288"/>
                </a:lnTo>
                <a:lnTo>
                  <a:pt x="4456930" y="2068415"/>
                </a:lnTo>
                <a:lnTo>
                  <a:pt x="4447771" y="2113618"/>
                </a:lnTo>
                <a:lnTo>
                  <a:pt x="4422815" y="2150588"/>
                </a:lnTo>
                <a:lnTo>
                  <a:pt x="4385845" y="2175544"/>
                </a:lnTo>
                <a:lnTo>
                  <a:pt x="4347218" y="2183371"/>
                </a:lnTo>
                <a:close/>
              </a:path>
            </a:pathLst>
          </a:custGeom>
          <a:solidFill>
            <a:srgbClr val="D9D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81649" y="6235452"/>
            <a:ext cx="2926080" cy="1334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" marR="5080" indent="-27305" algn="just">
              <a:lnSpc>
                <a:spcPct val="108000"/>
              </a:lnSpc>
              <a:spcBef>
                <a:spcPts val="95"/>
              </a:spcBef>
            </a:pPr>
            <a:r>
              <a:rPr sz="2650" b="1" dirty="0">
                <a:solidFill>
                  <a:srgbClr val="171616"/>
                </a:solidFill>
                <a:latin typeface="Tahoma"/>
                <a:cs typeface="Tahoma"/>
              </a:rPr>
              <a:t>REMUNERAÇÃO  VINCULADA AO  DESEMPENHO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44473" y="5849198"/>
            <a:ext cx="4402455" cy="2183765"/>
          </a:xfrm>
          <a:custGeom>
            <a:avLst/>
            <a:gdLst/>
            <a:ahLst/>
            <a:cxnLst/>
            <a:rect l="l" t="t" r="r" b="b"/>
            <a:pathLst>
              <a:path w="4402455" h="2183765">
                <a:moveTo>
                  <a:pt x="4296754" y="2183371"/>
                </a:moveTo>
                <a:lnTo>
                  <a:pt x="109711" y="2183371"/>
                </a:lnTo>
                <a:lnTo>
                  <a:pt x="71085" y="2175544"/>
                </a:lnTo>
                <a:lnTo>
                  <a:pt x="34114" y="2150588"/>
                </a:lnTo>
                <a:lnTo>
                  <a:pt x="9158" y="2113618"/>
                </a:lnTo>
                <a:lnTo>
                  <a:pt x="0" y="2068417"/>
                </a:lnTo>
                <a:lnTo>
                  <a:pt x="0" y="116286"/>
                </a:lnTo>
                <a:lnTo>
                  <a:pt x="9158" y="71085"/>
                </a:lnTo>
                <a:lnTo>
                  <a:pt x="34114" y="34115"/>
                </a:lnTo>
                <a:lnTo>
                  <a:pt x="71085" y="9159"/>
                </a:lnTo>
                <a:lnTo>
                  <a:pt x="116287" y="0"/>
                </a:lnTo>
                <a:lnTo>
                  <a:pt x="4290178" y="0"/>
                </a:lnTo>
                <a:lnTo>
                  <a:pt x="4335380" y="9159"/>
                </a:lnTo>
                <a:lnTo>
                  <a:pt x="4372350" y="34115"/>
                </a:lnTo>
                <a:lnTo>
                  <a:pt x="4397306" y="71085"/>
                </a:lnTo>
                <a:lnTo>
                  <a:pt x="4402342" y="95938"/>
                </a:lnTo>
                <a:lnTo>
                  <a:pt x="4402342" y="2088765"/>
                </a:lnTo>
                <a:lnTo>
                  <a:pt x="4397306" y="2113618"/>
                </a:lnTo>
                <a:lnTo>
                  <a:pt x="4372350" y="2150588"/>
                </a:lnTo>
                <a:lnTo>
                  <a:pt x="4335380" y="2175544"/>
                </a:lnTo>
                <a:lnTo>
                  <a:pt x="4296754" y="2183371"/>
                </a:lnTo>
                <a:close/>
              </a:path>
            </a:pathLst>
          </a:custGeom>
          <a:solidFill>
            <a:srgbClr val="D9D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12386" y="6453593"/>
            <a:ext cx="4070985" cy="852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7275" marR="5080" indent="-1045210">
              <a:lnSpc>
                <a:spcPct val="108000"/>
              </a:lnSpc>
              <a:spcBef>
                <a:spcPts val="95"/>
              </a:spcBef>
            </a:pPr>
            <a:r>
              <a:rPr sz="2650" b="1" dirty="0">
                <a:solidFill>
                  <a:srgbClr val="171616"/>
                </a:solidFill>
                <a:latin typeface="Tahoma"/>
                <a:cs typeface="Tahoma"/>
              </a:rPr>
              <a:t>COMPARTILHAMENTO  DE RISCOS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865288" y="3385414"/>
            <a:ext cx="4402455" cy="2183765"/>
          </a:xfrm>
          <a:custGeom>
            <a:avLst/>
            <a:gdLst/>
            <a:ahLst/>
            <a:cxnLst/>
            <a:rect l="l" t="t" r="r" b="b"/>
            <a:pathLst>
              <a:path w="4402455" h="2183765">
                <a:moveTo>
                  <a:pt x="4296753" y="2183371"/>
                </a:moveTo>
                <a:lnTo>
                  <a:pt x="109713" y="2183371"/>
                </a:lnTo>
                <a:lnTo>
                  <a:pt x="71085" y="2175544"/>
                </a:lnTo>
                <a:lnTo>
                  <a:pt x="34115" y="2150588"/>
                </a:lnTo>
                <a:lnTo>
                  <a:pt x="9159" y="2113618"/>
                </a:lnTo>
                <a:lnTo>
                  <a:pt x="0" y="2068415"/>
                </a:lnTo>
                <a:lnTo>
                  <a:pt x="0" y="116287"/>
                </a:lnTo>
                <a:lnTo>
                  <a:pt x="9159" y="71085"/>
                </a:lnTo>
                <a:lnTo>
                  <a:pt x="34115" y="34115"/>
                </a:lnTo>
                <a:lnTo>
                  <a:pt x="71085" y="9159"/>
                </a:lnTo>
                <a:lnTo>
                  <a:pt x="116288" y="0"/>
                </a:lnTo>
                <a:lnTo>
                  <a:pt x="4290178" y="0"/>
                </a:lnTo>
                <a:lnTo>
                  <a:pt x="4335381" y="9159"/>
                </a:lnTo>
                <a:lnTo>
                  <a:pt x="4372351" y="34115"/>
                </a:lnTo>
                <a:lnTo>
                  <a:pt x="4397307" y="71085"/>
                </a:lnTo>
                <a:lnTo>
                  <a:pt x="4402342" y="95931"/>
                </a:lnTo>
                <a:lnTo>
                  <a:pt x="4402342" y="2088771"/>
                </a:lnTo>
                <a:lnTo>
                  <a:pt x="4397307" y="2113618"/>
                </a:lnTo>
                <a:lnTo>
                  <a:pt x="4372351" y="2150588"/>
                </a:lnTo>
                <a:lnTo>
                  <a:pt x="4335381" y="2175544"/>
                </a:lnTo>
                <a:lnTo>
                  <a:pt x="4296753" y="2183371"/>
                </a:lnTo>
                <a:close/>
              </a:path>
            </a:pathLst>
          </a:custGeom>
          <a:solidFill>
            <a:srgbClr val="D9D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125991" y="3771671"/>
            <a:ext cx="3885565" cy="1334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8000"/>
              </a:lnSpc>
              <a:spcBef>
                <a:spcPts val="95"/>
              </a:spcBef>
            </a:pPr>
            <a:r>
              <a:rPr sz="2650" b="1" dirty="0">
                <a:solidFill>
                  <a:srgbClr val="171616"/>
                </a:solidFill>
                <a:latin typeface="Tahoma"/>
                <a:cs typeface="Tahoma"/>
              </a:rPr>
              <a:t>ATIVAÇÃO CÉLERE  DO ESPAÇO PARA  USO DA POPULAÇÃO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912913" y="5849198"/>
            <a:ext cx="4402455" cy="2183765"/>
          </a:xfrm>
          <a:custGeom>
            <a:avLst/>
            <a:gdLst/>
            <a:ahLst/>
            <a:cxnLst/>
            <a:rect l="l" t="t" r="r" b="b"/>
            <a:pathLst>
              <a:path w="4402455" h="2183765">
                <a:moveTo>
                  <a:pt x="4296755" y="2183371"/>
                </a:moveTo>
                <a:lnTo>
                  <a:pt x="109712" y="2183371"/>
                </a:lnTo>
                <a:lnTo>
                  <a:pt x="71085" y="2175544"/>
                </a:lnTo>
                <a:lnTo>
                  <a:pt x="34115" y="2150588"/>
                </a:lnTo>
                <a:lnTo>
                  <a:pt x="9159" y="2113618"/>
                </a:lnTo>
                <a:lnTo>
                  <a:pt x="0" y="2068415"/>
                </a:lnTo>
                <a:lnTo>
                  <a:pt x="0" y="116288"/>
                </a:lnTo>
                <a:lnTo>
                  <a:pt x="9159" y="71085"/>
                </a:lnTo>
                <a:lnTo>
                  <a:pt x="34115" y="34115"/>
                </a:lnTo>
                <a:lnTo>
                  <a:pt x="71085" y="9159"/>
                </a:lnTo>
                <a:lnTo>
                  <a:pt x="116288" y="0"/>
                </a:lnTo>
                <a:lnTo>
                  <a:pt x="4290178" y="0"/>
                </a:lnTo>
                <a:lnTo>
                  <a:pt x="4335381" y="9159"/>
                </a:lnTo>
                <a:lnTo>
                  <a:pt x="4372351" y="34115"/>
                </a:lnTo>
                <a:lnTo>
                  <a:pt x="4397307" y="71085"/>
                </a:lnTo>
                <a:lnTo>
                  <a:pt x="4402342" y="95931"/>
                </a:lnTo>
                <a:lnTo>
                  <a:pt x="4402342" y="2088771"/>
                </a:lnTo>
                <a:lnTo>
                  <a:pt x="4397307" y="2113618"/>
                </a:lnTo>
                <a:lnTo>
                  <a:pt x="4372351" y="2150588"/>
                </a:lnTo>
                <a:lnTo>
                  <a:pt x="4335381" y="2175544"/>
                </a:lnTo>
                <a:lnTo>
                  <a:pt x="4296755" y="2183371"/>
                </a:lnTo>
                <a:close/>
              </a:path>
            </a:pathLst>
          </a:custGeom>
          <a:solidFill>
            <a:srgbClr val="D9D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717429" y="6235452"/>
            <a:ext cx="2797810" cy="1334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8000"/>
              </a:lnSpc>
              <a:spcBef>
                <a:spcPts val="95"/>
              </a:spcBef>
            </a:pPr>
            <a:r>
              <a:rPr sz="2650" b="1" dirty="0">
                <a:solidFill>
                  <a:srgbClr val="171616"/>
                </a:solidFill>
                <a:latin typeface="Tahoma"/>
                <a:cs typeface="Tahoma"/>
              </a:rPr>
              <a:t>PROGRAMA DE  INCENTIVO A  CULTURA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952037" y="555255"/>
            <a:ext cx="10384155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120" dirty="0">
                <a:latin typeface="Tahoma"/>
                <a:cs typeface="Tahoma"/>
              </a:rPr>
              <a:t>BENEFÍCIOS</a:t>
            </a:r>
            <a:r>
              <a:rPr sz="5500" spc="-45" dirty="0">
                <a:latin typeface="Tahoma"/>
                <a:cs typeface="Tahoma"/>
              </a:rPr>
              <a:t> </a:t>
            </a:r>
            <a:r>
              <a:rPr sz="5500" spc="635" dirty="0">
                <a:latin typeface="Tahoma"/>
                <a:cs typeface="Tahoma"/>
              </a:rPr>
              <a:t>DA</a:t>
            </a:r>
            <a:r>
              <a:rPr sz="5500" spc="-40" dirty="0">
                <a:latin typeface="Tahoma"/>
                <a:cs typeface="Tahoma"/>
              </a:rPr>
              <a:t> </a:t>
            </a:r>
            <a:r>
              <a:rPr sz="5500" spc="595" dirty="0">
                <a:latin typeface="Tahoma"/>
                <a:cs typeface="Tahoma"/>
              </a:rPr>
              <a:t>PPP</a:t>
            </a:r>
            <a:endParaRPr sz="5500" dirty="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"/>
            <a:ext cx="1019810" cy="2955290"/>
          </a:xfrm>
          <a:custGeom>
            <a:avLst/>
            <a:gdLst/>
            <a:ahLst/>
            <a:cxnLst/>
            <a:rect l="l" t="t" r="r" b="b"/>
            <a:pathLst>
              <a:path w="1019810" h="2955290">
                <a:moveTo>
                  <a:pt x="0" y="0"/>
                </a:moveTo>
                <a:lnTo>
                  <a:pt x="1019583" y="0"/>
                </a:lnTo>
                <a:lnTo>
                  <a:pt x="1019583" y="2954831"/>
                </a:lnTo>
                <a:lnTo>
                  <a:pt x="0" y="2954831"/>
                </a:lnTo>
                <a:lnTo>
                  <a:pt x="0" y="0"/>
                </a:lnTo>
                <a:close/>
              </a:path>
            </a:pathLst>
          </a:custGeom>
          <a:solidFill>
            <a:srgbClr val="F5A3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Google Shape;79;p14">
            <a:extLst>
              <a:ext uri="{FF2B5EF4-FFF2-40B4-BE49-F238E27FC236}">
                <a16:creationId xmlns="" xmlns:a16="http://schemas.microsoft.com/office/drawing/2014/main" id="{AD145957-AB5D-4F50-9683-C6008EA6352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5425" y="215089"/>
            <a:ext cx="13727843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500" b="1" dirty="0">
                <a:latin typeface="Verdana"/>
                <a:cs typeface="Verdana"/>
              </a:rPr>
              <a:t>O QUE O </a:t>
            </a:r>
            <a:r>
              <a:rPr lang="pt-BR" sz="5500" b="1" dirty="0">
                <a:latin typeface="Verdana"/>
                <a:cs typeface="Verdana"/>
              </a:rPr>
              <a:t>PARCEIRO PRIVADO TEM</a:t>
            </a:r>
            <a:r>
              <a:rPr sz="5500" b="1" dirty="0">
                <a:latin typeface="Verdana"/>
                <a:cs typeface="Verdana"/>
              </a:rPr>
              <a:t>  </a:t>
            </a:r>
            <a:r>
              <a:rPr lang="pt-BR" sz="5500" b="1" dirty="0">
                <a:latin typeface="Verdana"/>
                <a:cs typeface="Verdana"/>
              </a:rPr>
              <a:t>OBRIGAÇÃO DE FAZER</a:t>
            </a:r>
            <a:endParaRPr sz="55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086100"/>
            <a:ext cx="43199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0" dirty="0">
                <a:solidFill>
                  <a:srgbClr val="000000"/>
                </a:solidFill>
              </a:rPr>
              <a:t>M</a:t>
            </a:r>
            <a:r>
              <a:rPr sz="2800" spc="-80" dirty="0">
                <a:solidFill>
                  <a:srgbClr val="000000"/>
                </a:solidFill>
              </a:rPr>
              <a:t>U</a:t>
            </a:r>
            <a:r>
              <a:rPr sz="2800" spc="-185" dirty="0">
                <a:solidFill>
                  <a:srgbClr val="000000"/>
                </a:solidFill>
              </a:rPr>
              <a:t>S</a:t>
            </a:r>
            <a:r>
              <a:rPr sz="2800" spc="-40" dirty="0">
                <a:solidFill>
                  <a:srgbClr val="000000"/>
                </a:solidFill>
              </a:rPr>
              <a:t>E</a:t>
            </a:r>
            <a:r>
              <a:rPr sz="2800" spc="-75" dirty="0">
                <a:solidFill>
                  <a:srgbClr val="000000"/>
                </a:solidFill>
              </a:rPr>
              <a:t>U</a:t>
            </a:r>
            <a:r>
              <a:rPr sz="2800" spc="-145" dirty="0">
                <a:solidFill>
                  <a:srgbClr val="000000"/>
                </a:solidFill>
              </a:rPr>
              <a:t> </a:t>
            </a:r>
            <a:r>
              <a:rPr lang="pt-BR" sz="2800" spc="-20" dirty="0">
                <a:solidFill>
                  <a:srgbClr val="000000"/>
                </a:solidFill>
              </a:rPr>
              <a:t>(1.000m²)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6208222" y="3156585"/>
            <a:ext cx="2402377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90" dirty="0">
                <a:latin typeface="Trebuchet MS"/>
                <a:cs typeface="Trebuchet MS"/>
              </a:rPr>
              <a:t>Acesso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35" dirty="0">
                <a:latin typeface="Trebuchet MS"/>
                <a:cs typeface="Trebuchet MS"/>
              </a:rPr>
              <a:t>gratuito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600" y="4248830"/>
            <a:ext cx="8763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Verdana"/>
                <a:cs typeface="Verdana"/>
              </a:rPr>
              <a:t>MERCADO PÚBLICO MUNICIPAL</a:t>
            </a:r>
            <a:r>
              <a:rPr lang="pt-BR" sz="2800" b="1" dirty="0">
                <a:latin typeface="Verdana"/>
                <a:cs typeface="Verdana"/>
              </a:rPr>
              <a:t> (4.000m²)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019810" cy="2955290"/>
          </a:xfrm>
          <a:custGeom>
            <a:avLst/>
            <a:gdLst/>
            <a:ahLst/>
            <a:cxnLst/>
            <a:rect l="l" t="t" r="r" b="b"/>
            <a:pathLst>
              <a:path w="1019810" h="2955290">
                <a:moveTo>
                  <a:pt x="0" y="0"/>
                </a:moveTo>
                <a:lnTo>
                  <a:pt x="1019583" y="0"/>
                </a:lnTo>
                <a:lnTo>
                  <a:pt x="1019583" y="2954831"/>
                </a:lnTo>
                <a:lnTo>
                  <a:pt x="0" y="2954831"/>
                </a:lnTo>
                <a:lnTo>
                  <a:pt x="0" y="0"/>
                </a:lnTo>
                <a:close/>
              </a:path>
            </a:pathLst>
          </a:custGeom>
          <a:solidFill>
            <a:srgbClr val="F5A3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14600" y="5337365"/>
            <a:ext cx="8077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65" dirty="0">
                <a:latin typeface="Verdana"/>
                <a:cs typeface="Verdana"/>
              </a:rPr>
              <a:t>CENTRO</a:t>
            </a:r>
            <a:r>
              <a:rPr sz="2800" b="1" spc="-160" dirty="0">
                <a:latin typeface="Verdana"/>
                <a:cs typeface="Verdana"/>
              </a:rPr>
              <a:t> </a:t>
            </a:r>
            <a:r>
              <a:rPr sz="2800" b="1" spc="-25" dirty="0">
                <a:latin typeface="Verdana"/>
                <a:cs typeface="Verdana"/>
              </a:rPr>
              <a:t>DE</a:t>
            </a:r>
            <a:r>
              <a:rPr sz="2800" b="1" spc="-160" dirty="0">
                <a:latin typeface="Verdana"/>
                <a:cs typeface="Verdana"/>
              </a:rPr>
              <a:t> </a:t>
            </a:r>
            <a:r>
              <a:rPr sz="2800" b="1" spc="-70" dirty="0">
                <a:latin typeface="Verdana"/>
                <a:cs typeface="Verdana"/>
              </a:rPr>
              <a:t>ARTE</a:t>
            </a:r>
            <a:r>
              <a:rPr sz="2800" b="1" spc="-160" dirty="0">
                <a:latin typeface="Verdana"/>
                <a:cs typeface="Verdana"/>
              </a:rPr>
              <a:t> </a:t>
            </a:r>
            <a:r>
              <a:rPr sz="2800" b="1" spc="-35" dirty="0">
                <a:latin typeface="Verdana"/>
                <a:cs typeface="Verdana"/>
              </a:rPr>
              <a:t>E</a:t>
            </a:r>
            <a:r>
              <a:rPr sz="2800" b="1" spc="-160" dirty="0">
                <a:latin typeface="Verdana"/>
                <a:cs typeface="Verdana"/>
              </a:rPr>
              <a:t> </a:t>
            </a:r>
            <a:r>
              <a:rPr sz="2800" b="1" spc="-65" dirty="0">
                <a:latin typeface="Verdana"/>
                <a:cs typeface="Verdana"/>
              </a:rPr>
              <a:t>CULTURA</a:t>
            </a:r>
            <a:r>
              <a:rPr lang="pt-BR" sz="2800" b="1" spc="-65" dirty="0">
                <a:latin typeface="Verdana"/>
                <a:cs typeface="Verdana"/>
              </a:rPr>
              <a:t> (1.600m²)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6499" y="6467222"/>
            <a:ext cx="12306301" cy="1482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Verdana"/>
                <a:cs typeface="Verdana"/>
              </a:rPr>
              <a:t>ESPAÇO DE FEIRAS E EVENTOS</a:t>
            </a:r>
            <a:r>
              <a:rPr lang="pt-BR" sz="2800" b="1" dirty="0">
                <a:latin typeface="Verdana"/>
                <a:cs typeface="Verdana"/>
              </a:rPr>
              <a:t> (1.900m²)</a:t>
            </a:r>
            <a:r>
              <a:rPr sz="2800" b="1" dirty="0">
                <a:latin typeface="Verdana"/>
                <a:cs typeface="Verdana"/>
              </a:rPr>
              <a:t> </a:t>
            </a:r>
            <a:r>
              <a:rPr sz="2775" baseline="18018" dirty="0">
                <a:latin typeface="Trebuchet MS"/>
                <a:cs typeface="Trebuchet MS"/>
              </a:rPr>
              <a:t>48 </a:t>
            </a:r>
            <a:r>
              <a:rPr sz="2775" baseline="18018" dirty="0" err="1">
                <a:latin typeface="Trebuchet MS"/>
                <a:cs typeface="Trebuchet MS"/>
              </a:rPr>
              <a:t>datas</a:t>
            </a:r>
            <a:r>
              <a:rPr lang="pt-BR" sz="2775" baseline="18018" dirty="0">
                <a:latin typeface="Trebuchet MS"/>
                <a:cs typeface="Trebuchet MS"/>
              </a:rPr>
              <a:t>/ano para Adm. Pública </a:t>
            </a:r>
            <a:endParaRPr sz="2775" baseline="18018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50" dirty="0">
              <a:latin typeface="Trebuchet MS"/>
              <a:cs typeface="Trebuchet MS"/>
            </a:endParaRPr>
          </a:p>
          <a:p>
            <a:pPr marL="50800">
              <a:lnSpc>
                <a:spcPct val="100000"/>
              </a:lnSpc>
            </a:pPr>
            <a:r>
              <a:rPr sz="2800" b="1" dirty="0">
                <a:latin typeface="Verdana"/>
                <a:cs typeface="Verdana"/>
              </a:rPr>
              <a:t>ADMINISTRAÇÃO PÚBLICA</a:t>
            </a:r>
            <a:r>
              <a:rPr lang="pt-BR" sz="2800" b="1" dirty="0">
                <a:latin typeface="Verdana"/>
                <a:cs typeface="Verdana"/>
              </a:rPr>
              <a:t> (2.364m²) </a:t>
            </a:r>
            <a:endParaRPr sz="2775" baseline="18018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68647" y="3122720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6" y="504571"/>
                </a:moveTo>
                <a:lnTo>
                  <a:pt x="0" y="252286"/>
                </a:lnTo>
                <a:lnTo>
                  <a:pt x="252286" y="0"/>
                </a:lnTo>
                <a:lnTo>
                  <a:pt x="504571" y="252286"/>
                </a:lnTo>
                <a:lnTo>
                  <a:pt x="252286" y="504571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8647" y="4250513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5" y="504572"/>
                </a:moveTo>
                <a:lnTo>
                  <a:pt x="0" y="252285"/>
                </a:lnTo>
                <a:lnTo>
                  <a:pt x="252285" y="0"/>
                </a:lnTo>
                <a:lnTo>
                  <a:pt x="504571" y="252285"/>
                </a:lnTo>
                <a:lnTo>
                  <a:pt x="252285" y="504572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8647" y="5297581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6" y="504572"/>
                </a:moveTo>
                <a:lnTo>
                  <a:pt x="0" y="252286"/>
                </a:lnTo>
                <a:lnTo>
                  <a:pt x="252286" y="0"/>
                </a:lnTo>
                <a:lnTo>
                  <a:pt x="504571" y="252286"/>
                </a:lnTo>
                <a:lnTo>
                  <a:pt x="252286" y="504572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8647" y="6468904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6" y="504572"/>
                </a:moveTo>
                <a:lnTo>
                  <a:pt x="0" y="252285"/>
                </a:lnTo>
                <a:lnTo>
                  <a:pt x="252285" y="0"/>
                </a:lnTo>
                <a:lnTo>
                  <a:pt x="504571" y="252285"/>
                </a:lnTo>
                <a:lnTo>
                  <a:pt x="252286" y="504572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68647" y="7469184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6" y="504571"/>
                </a:moveTo>
                <a:lnTo>
                  <a:pt x="0" y="252286"/>
                </a:lnTo>
                <a:lnTo>
                  <a:pt x="252286" y="0"/>
                </a:lnTo>
                <a:lnTo>
                  <a:pt x="504571" y="252285"/>
                </a:lnTo>
                <a:lnTo>
                  <a:pt x="252286" y="504571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379247" y="5297581"/>
            <a:ext cx="4098753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2000" spc="60" dirty="0" smtClean="0">
                <a:latin typeface="Trebuchet MS"/>
                <a:cs typeface="Trebuchet MS"/>
              </a:rPr>
              <a:t>Uso da </a:t>
            </a:r>
            <a:r>
              <a:rPr sz="2000" spc="60" dirty="0" smtClean="0">
                <a:latin typeface="Trebuchet MS"/>
                <a:cs typeface="Trebuchet MS"/>
              </a:rPr>
              <a:t>Adm</a:t>
            </a:r>
            <a:r>
              <a:rPr sz="2000" spc="60" dirty="0">
                <a:latin typeface="Trebuchet MS"/>
                <a:cs typeface="Trebuchet MS"/>
              </a:rPr>
              <a:t>.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lang="pt-BR" sz="2000" spc="40" dirty="0">
                <a:latin typeface="Trebuchet MS"/>
                <a:cs typeface="Trebuchet MS"/>
              </a:rPr>
              <a:t>P</a:t>
            </a:r>
            <a:r>
              <a:rPr sz="2000" spc="40" dirty="0" err="1">
                <a:latin typeface="Trebuchet MS"/>
                <a:cs typeface="Trebuchet MS"/>
              </a:rPr>
              <a:t>ública</a:t>
            </a:r>
            <a:r>
              <a:rPr lang="pt-BR" sz="2000" spc="40" dirty="0">
                <a:latin typeface="Trebuchet MS"/>
                <a:cs typeface="Trebuchet MS"/>
              </a:rPr>
              <a:t> </a:t>
            </a:r>
            <a:r>
              <a:rPr lang="pt-BR" sz="2000" spc="40" dirty="0" smtClean="0">
                <a:latin typeface="Trebuchet MS"/>
                <a:cs typeface="Trebuchet MS"/>
              </a:rPr>
              <a:t>+ </a:t>
            </a:r>
            <a:r>
              <a:rPr lang="pt-BR" sz="2000" spc="40" dirty="0">
                <a:latin typeface="Trebuchet MS"/>
                <a:cs typeface="Trebuchet MS"/>
              </a:rPr>
              <a:t>Programa de Incentivo à Cultura 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14600" y="8525446"/>
            <a:ext cx="1104203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0" dirty="0">
                <a:latin typeface="Verdana"/>
                <a:cs typeface="Verdana"/>
              </a:rPr>
              <a:t>Á</a:t>
            </a:r>
            <a:r>
              <a:rPr sz="2800" b="1" spc="-125" dirty="0">
                <a:latin typeface="Verdana"/>
                <a:cs typeface="Verdana"/>
              </a:rPr>
              <a:t>R</a:t>
            </a:r>
            <a:r>
              <a:rPr sz="2800" b="1" spc="-40" dirty="0">
                <a:latin typeface="Verdana"/>
                <a:cs typeface="Verdana"/>
              </a:rPr>
              <a:t>E</a:t>
            </a:r>
            <a:r>
              <a:rPr sz="2800" b="1" spc="20" dirty="0">
                <a:latin typeface="Verdana"/>
                <a:cs typeface="Verdana"/>
              </a:rPr>
              <a:t>A</a:t>
            </a:r>
            <a:r>
              <a:rPr sz="2800" b="1" spc="-180" dirty="0">
                <a:latin typeface="Verdana"/>
                <a:cs typeface="Verdana"/>
              </a:rPr>
              <a:t>S</a:t>
            </a:r>
            <a:r>
              <a:rPr sz="2800" b="1" spc="-145" dirty="0">
                <a:latin typeface="Verdana"/>
                <a:cs typeface="Verdana"/>
              </a:rPr>
              <a:t> </a:t>
            </a:r>
            <a:r>
              <a:rPr sz="2800" b="1" spc="-20" dirty="0">
                <a:latin typeface="Verdana"/>
                <a:cs typeface="Verdana"/>
              </a:rPr>
              <a:t>D</a:t>
            </a:r>
            <a:r>
              <a:rPr sz="2800" b="1" spc="-35" dirty="0">
                <a:latin typeface="Verdana"/>
                <a:cs typeface="Verdana"/>
              </a:rPr>
              <a:t>E</a:t>
            </a:r>
            <a:r>
              <a:rPr sz="2800" b="1" spc="-145" dirty="0">
                <a:latin typeface="Verdana"/>
                <a:cs typeface="Verdana"/>
              </a:rPr>
              <a:t> </a:t>
            </a:r>
            <a:r>
              <a:rPr sz="2800" b="1" spc="-80" dirty="0">
                <a:latin typeface="Verdana"/>
                <a:cs typeface="Verdana"/>
              </a:rPr>
              <a:t>U</a:t>
            </a:r>
            <a:r>
              <a:rPr sz="2800" b="1" spc="-185" dirty="0">
                <a:latin typeface="Verdana"/>
                <a:cs typeface="Verdana"/>
              </a:rPr>
              <a:t>S</a:t>
            </a:r>
            <a:r>
              <a:rPr sz="2800" b="1" spc="-15" dirty="0">
                <a:latin typeface="Verdana"/>
                <a:cs typeface="Verdana"/>
              </a:rPr>
              <a:t>O</a:t>
            </a:r>
            <a:r>
              <a:rPr sz="2800" b="1" spc="-145" dirty="0">
                <a:latin typeface="Verdana"/>
                <a:cs typeface="Verdana"/>
              </a:rPr>
              <a:t> </a:t>
            </a:r>
            <a:r>
              <a:rPr sz="2800" b="1" spc="35" dirty="0">
                <a:latin typeface="Verdana"/>
                <a:cs typeface="Verdana"/>
              </a:rPr>
              <a:t>C</a:t>
            </a:r>
            <a:r>
              <a:rPr sz="2800" b="1" spc="-20" dirty="0">
                <a:latin typeface="Verdana"/>
                <a:cs typeface="Verdana"/>
              </a:rPr>
              <a:t>O</a:t>
            </a:r>
            <a:r>
              <a:rPr sz="2800" b="1" spc="10" dirty="0">
                <a:latin typeface="Verdana"/>
                <a:cs typeface="Verdana"/>
              </a:rPr>
              <a:t>M</a:t>
            </a:r>
            <a:r>
              <a:rPr sz="2800" b="1" spc="-80" dirty="0">
                <a:latin typeface="Verdana"/>
                <a:cs typeface="Verdana"/>
              </a:rPr>
              <a:t>U</a:t>
            </a:r>
            <a:r>
              <a:rPr sz="2800" b="1" spc="15" dirty="0">
                <a:latin typeface="Verdana"/>
                <a:cs typeface="Verdana"/>
              </a:rPr>
              <a:t>M</a:t>
            </a:r>
            <a:r>
              <a:rPr lang="pt-BR" sz="2800" b="1" spc="15" dirty="0">
                <a:latin typeface="Verdana"/>
                <a:cs typeface="Verdana"/>
              </a:rPr>
              <a:t> </a:t>
            </a:r>
            <a:r>
              <a:rPr lang="pt-BR" sz="2800" b="1" spc="15" dirty="0" smtClean="0">
                <a:latin typeface="Verdana"/>
                <a:cs typeface="Verdana"/>
              </a:rPr>
              <a:t>– (31.609m²)</a:t>
            </a:r>
            <a:r>
              <a:rPr lang="pt-BR" sz="2800" b="1" spc="15" dirty="0">
                <a:latin typeface="Verdana"/>
                <a:cs typeface="Verdana"/>
              </a:rPr>
              <a:t/>
            </a:r>
            <a:br>
              <a:rPr lang="pt-BR" sz="2800" b="1" spc="15" dirty="0">
                <a:latin typeface="Verdana"/>
                <a:cs typeface="Verdana"/>
              </a:rPr>
            </a:br>
            <a:r>
              <a:rPr lang="pt-BR" sz="2800" b="1" spc="15" dirty="0">
                <a:latin typeface="Verdana"/>
                <a:cs typeface="Verdana"/>
              </a:rPr>
              <a:t>(praças, acessos, alamedas e passeios públicos)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68647" y="8516679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85" y="504571"/>
                </a:moveTo>
                <a:lnTo>
                  <a:pt x="0" y="252285"/>
                </a:lnTo>
                <a:lnTo>
                  <a:pt x="252285" y="0"/>
                </a:lnTo>
                <a:lnTo>
                  <a:pt x="504571" y="252286"/>
                </a:lnTo>
                <a:lnTo>
                  <a:pt x="252285" y="504571"/>
                </a:lnTo>
                <a:close/>
              </a:path>
            </a:pathLst>
          </a:custGeom>
          <a:solidFill>
            <a:srgbClr val="F5A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Google Shape;79;p14">
            <a:extLst>
              <a:ext uri="{FF2B5EF4-FFF2-40B4-BE49-F238E27FC236}">
                <a16:creationId xmlns="" xmlns:a16="http://schemas.microsoft.com/office/drawing/2014/main" id="{80599CA2-F387-4375-9761-64FA95DBB7C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5425" y="215089"/>
            <a:ext cx="13727843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500" b="1" dirty="0">
                <a:latin typeface="Verdana"/>
                <a:cs typeface="Verdana"/>
              </a:rPr>
              <a:t>O QUE O </a:t>
            </a:r>
            <a:r>
              <a:rPr lang="pt-BR" sz="5500" b="1" dirty="0">
                <a:latin typeface="Verdana"/>
                <a:cs typeface="Verdana"/>
              </a:rPr>
              <a:t>PARCEIRO PRIVADO TEM</a:t>
            </a:r>
            <a:r>
              <a:rPr sz="5500" b="1" dirty="0">
                <a:latin typeface="Verdana"/>
                <a:cs typeface="Verdana"/>
              </a:rPr>
              <a:t>  </a:t>
            </a:r>
            <a:r>
              <a:rPr lang="pt-BR" sz="5500" b="1" dirty="0">
                <a:latin typeface="Verdana"/>
                <a:cs typeface="Verdana"/>
              </a:rPr>
              <a:t>OBRIGAÇÃO DE FAZER</a:t>
            </a:r>
            <a:endParaRPr sz="55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019810" cy="2955290"/>
          </a:xfrm>
          <a:custGeom>
            <a:avLst/>
            <a:gdLst/>
            <a:ahLst/>
            <a:cxnLst/>
            <a:rect l="l" t="t" r="r" b="b"/>
            <a:pathLst>
              <a:path w="1019810" h="2955290">
                <a:moveTo>
                  <a:pt x="0" y="0"/>
                </a:moveTo>
                <a:lnTo>
                  <a:pt x="1019583" y="0"/>
                </a:lnTo>
                <a:lnTo>
                  <a:pt x="1019583" y="2954831"/>
                </a:lnTo>
                <a:lnTo>
                  <a:pt x="0" y="2954831"/>
                </a:lnTo>
                <a:lnTo>
                  <a:pt x="0" y="0"/>
                </a:lnTo>
                <a:close/>
              </a:path>
            </a:pathLst>
          </a:custGeom>
          <a:solidFill>
            <a:srgbClr val="F5A3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Google Shape;79;p14">
            <a:extLst>
              <a:ext uri="{FF2B5EF4-FFF2-40B4-BE49-F238E27FC236}">
                <a16:creationId xmlns="" xmlns:a16="http://schemas.microsoft.com/office/drawing/2014/main" id="{80599CA2-F387-4375-9761-64FA95DBB7C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644205" y="9056500"/>
            <a:ext cx="1643795" cy="1209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"/>
          <p:cNvGrpSpPr/>
          <p:nvPr/>
        </p:nvGrpSpPr>
        <p:grpSpPr>
          <a:xfrm>
            <a:off x="9881853" y="3591178"/>
            <a:ext cx="7765485" cy="1290631"/>
            <a:chOff x="270384" y="1419339"/>
            <a:chExt cx="7765485" cy="1290631"/>
          </a:xfrm>
        </p:grpSpPr>
        <p:pic>
          <p:nvPicPr>
            <p:cNvPr id="21" name="Picture 4" descr="Resultado de imagem para maintenance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384" y="1419339"/>
              <a:ext cx="1290631" cy="1290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ítulo 7"/>
            <p:cNvSpPr txBox="1">
              <a:spLocks/>
            </p:cNvSpPr>
            <p:nvPr/>
          </p:nvSpPr>
          <p:spPr>
            <a:xfrm>
              <a:off x="1818531" y="1736096"/>
              <a:ext cx="6217338" cy="6134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3200" b="1" spc="300" dirty="0"/>
                <a:t>MANUTENÇÃO E ZELADORIA</a:t>
              </a:r>
            </a:p>
          </p:txBody>
        </p:sp>
      </p:grpSp>
      <p:grpSp>
        <p:nvGrpSpPr>
          <p:cNvPr id="23" name="Group 2"/>
          <p:cNvGrpSpPr/>
          <p:nvPr/>
        </p:nvGrpSpPr>
        <p:grpSpPr>
          <a:xfrm>
            <a:off x="9817197" y="5713361"/>
            <a:ext cx="7220541" cy="1173301"/>
            <a:chOff x="-427947" y="2779664"/>
            <a:chExt cx="7220541" cy="1173301"/>
          </a:xfrm>
        </p:grpSpPr>
        <p:pic>
          <p:nvPicPr>
            <p:cNvPr id="24" name="Picture 6" descr="https://static.thenounproject.com/png/228837-20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7947" y="2779664"/>
              <a:ext cx="1173301" cy="1173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ítulo 7"/>
            <p:cNvSpPr txBox="1">
              <a:spLocks/>
            </p:cNvSpPr>
            <p:nvPr/>
          </p:nvSpPr>
          <p:spPr>
            <a:xfrm>
              <a:off x="1184856" y="3148709"/>
              <a:ext cx="5607738" cy="6134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3200" b="1" spc="300" dirty="0"/>
                <a:t>VIGILÂNCIA PATRIMONIAL</a:t>
              </a:r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7644059"/>
            <a:ext cx="1300497" cy="1300497"/>
          </a:xfrm>
          <a:prstGeom prst="rect">
            <a:avLst/>
          </a:prstGeom>
        </p:spPr>
      </p:pic>
      <p:sp>
        <p:nvSpPr>
          <p:cNvPr id="26" name="Título 7"/>
          <p:cNvSpPr txBox="1">
            <a:spLocks/>
          </p:cNvSpPr>
          <p:nvPr/>
        </p:nvSpPr>
        <p:spPr>
          <a:xfrm>
            <a:off x="11430000" y="8039100"/>
            <a:ext cx="6674538" cy="613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spc="300" dirty="0"/>
              <a:t>PRESERVAÇÃO DO PATRIMÔNIO HISTÓRICO-CULTURAL</a:t>
            </a:r>
          </a:p>
        </p:txBody>
      </p:sp>
      <p:sp>
        <p:nvSpPr>
          <p:cNvPr id="27" name="Seta: para a Direita 26">
            <a:extLst>
              <a:ext uri="{FF2B5EF4-FFF2-40B4-BE49-F238E27FC236}">
                <a16:creationId xmlns="" xmlns:a16="http://schemas.microsoft.com/office/drawing/2014/main" id="{B8701F95-2523-16F6-E120-F40B62497D5C}"/>
              </a:ext>
            </a:extLst>
          </p:cNvPr>
          <p:cNvSpPr/>
          <p:nvPr/>
        </p:nvSpPr>
        <p:spPr>
          <a:xfrm>
            <a:off x="7772400" y="5504630"/>
            <a:ext cx="1429874" cy="159076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="" xmlns:a16="http://schemas.microsoft.com/office/drawing/2014/main" id="{903D4970-EF46-22E3-162F-6CAA7686DE3F}"/>
              </a:ext>
            </a:extLst>
          </p:cNvPr>
          <p:cNvSpPr txBox="1"/>
          <p:nvPr/>
        </p:nvSpPr>
        <p:spPr>
          <a:xfrm>
            <a:off x="685800" y="8042732"/>
            <a:ext cx="6930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COMPLEXO HISTÓRICO-CULTURAL E TURSÍTICO DA MAESA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="" xmlns:a16="http://schemas.microsoft.com/office/drawing/2014/main" id="{B74FC90A-26AF-CA36-CBA6-211CA62EC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481" y="4511771"/>
            <a:ext cx="6274910" cy="340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2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870</Words>
  <Application>Microsoft Office PowerPoint</Application>
  <PresentationFormat>Personalizar</PresentationFormat>
  <Paragraphs>193</Paragraphs>
  <Slides>28</Slides>
  <Notes>2</Notes>
  <HiddenSlides>4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Calibri</vt:lpstr>
      <vt:lpstr>Lucida Sans Unicode</vt:lpstr>
      <vt:lpstr>Tahoma</vt:lpstr>
      <vt:lpstr>Times New Roman</vt:lpstr>
      <vt:lpstr>Trebuchet MS</vt:lpstr>
      <vt:lpstr>Verdana</vt:lpstr>
      <vt:lpstr>Office Theme</vt:lpstr>
      <vt:lpstr>Apresentação do PowerPoint</vt:lpstr>
      <vt:lpstr>HISTÓRICO</vt:lpstr>
      <vt:lpstr>PREMISSAS DE USO E OCUPAÇÃO – 2013 a 2023</vt:lpstr>
      <vt:lpstr>MODELOS AVALIADOS</vt:lpstr>
      <vt:lpstr>CONCESSÃO PATROCINADA (PPP)</vt:lpstr>
      <vt:lpstr>CONCESSÃO PATROCINADA (PPP)</vt:lpstr>
      <vt:lpstr>BENEFÍCIOS DA PPP</vt:lpstr>
      <vt:lpstr>MUSEU (1.000m²)</vt:lpstr>
      <vt:lpstr>Apresentação do PowerPoint</vt:lpstr>
      <vt:lpstr>USOS OBRIGATÓRIOS DO COMPLEXO</vt:lpstr>
      <vt:lpstr>PROPOSTA DE OCUPAÇÃO</vt:lpstr>
      <vt:lpstr>PROPOSTA DE OCUPAÇÃO</vt:lpstr>
      <vt:lpstr>Apresentação do PowerPoint</vt:lpstr>
      <vt:lpstr>Apresentação do PowerPoint</vt:lpstr>
      <vt:lpstr>Apresentação do PowerPoint</vt:lpstr>
      <vt:lpstr>Apresentação do PowerPoint</vt:lpstr>
      <vt:lpstr>MERCADO PÚBLICO</vt:lpstr>
      <vt:lpstr>MUSEU DO TRABALHO</vt:lpstr>
      <vt:lpstr>ESPAÇO DE EVENTOS</vt:lpstr>
      <vt:lpstr>PRAÇAS E ÁREAS COMUNS</vt:lpstr>
      <vt:lpstr>ADM. PÚBLI  CA, CENTRO DE ARTE E CULTURA</vt:lpstr>
      <vt:lpstr>MODELO REFERENCIAL</vt:lpstr>
      <vt:lpstr>VIABILIDADE DO MODELO</vt:lpstr>
      <vt:lpstr>Apresentação do PowerPoint</vt:lpstr>
      <vt:lpstr>MERCADO PÚBLICO (MÍNIMO 4.000 M²)</vt:lpstr>
      <vt:lpstr>Licitação</vt:lpstr>
      <vt:lpstr>Garantia de  pgto.</vt:lpstr>
      <vt:lpstr>OBRI 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MAESA</dc:title>
  <dc:creator>Bruna Dumke</dc:creator>
  <cp:keywords>DAFdvNPNAMc,BAB4_i_DbUM</cp:keywords>
  <cp:lastModifiedBy>Matheus Neres da Rocha</cp:lastModifiedBy>
  <cp:revision>68</cp:revision>
  <cp:lastPrinted>2023-03-29T20:58:03Z</cp:lastPrinted>
  <dcterms:created xsi:type="dcterms:W3CDTF">2023-03-26T23:19:29Z</dcterms:created>
  <dcterms:modified xsi:type="dcterms:W3CDTF">2023-04-13T11:49:47Z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2023-03-24T00:00:00Z</vt:filetime>
  </property>
  <property fmtid="{D5CDD505-2E9C-101B-9397-08002B2CF9AE}" pid="3" name="Creator">
    <vt:lpwstr>Canva</vt:lpwstr>
  </property>
  <property fmtid="{D5CDD505-2E9C-101B-9397-08002B2CF9AE}" pid="4" name="LastSaved">
    <vt:filetime>2023-03-24T00:00:00Z</vt:filetime>
  </property>
</Properties>
</file>